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63" r:id="rId6"/>
    <p:sldId id="259" r:id="rId7"/>
    <p:sldId id="260" r:id="rId8"/>
    <p:sldId id="261" r:id="rId9"/>
    <p:sldId id="262" r:id="rId10"/>
    <p:sldId id="264" r:id="rId11"/>
    <p:sldId id="265"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33F8CA3-A015-40A8-937E-6BE8E460F985}" type="datetimeFigureOut">
              <a:rPr lang="en-US" smtClean="0"/>
              <a:t>8/8/2012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9617D10-E0D6-4B95-A267-99C095ADC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617D10-E0D6-4B95-A267-99C095ADC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617D10-E0D6-4B95-A267-99C095ADC4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617D10-E0D6-4B95-A267-99C095ADC4DC}" type="slidenum">
              <a:rPr lang="en-US" smtClean="0"/>
              <a:t>‹#›</a:t>
            </a:fld>
            <a:endParaRPr lang="en-US"/>
          </a:p>
        </p:txBody>
      </p:sp>
      <p:pic>
        <p:nvPicPr>
          <p:cNvPr id="8" name="Picture 2"/>
          <p:cNvPicPr>
            <a:picLocks noChangeAspect="1" noChangeArrowheads="1"/>
          </p:cNvPicPr>
          <p:nvPr userDrawn="1"/>
        </p:nvPicPr>
        <p:blipFill>
          <a:blip r:embed="rId2" cstate="print">
            <a:clrChange>
              <a:clrFrom>
                <a:srgbClr val="7B7B7B"/>
              </a:clrFrom>
              <a:clrTo>
                <a:srgbClr val="7B7B7B">
                  <a:alpha val="0"/>
                </a:srgbClr>
              </a:clrTo>
            </a:clrChange>
          </a:blip>
          <a:srcRect/>
          <a:stretch>
            <a:fillRect/>
          </a:stretch>
        </p:blipFill>
        <p:spPr bwMode="auto">
          <a:xfrm>
            <a:off x="0" y="0"/>
            <a:ext cx="9144000" cy="6096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617D10-E0D6-4B95-A267-99C095ADC4D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617D10-E0D6-4B95-A267-99C095ADC4D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617D10-E0D6-4B95-A267-99C095ADC4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617D10-E0D6-4B95-A267-99C095ADC4D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33F8CA3-A015-40A8-937E-6BE8E460F985}" type="datetimeFigureOut">
              <a:rPr lang="en-US" smtClean="0"/>
              <a:t>8/8/2012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9617D10-E0D6-4B95-A267-99C095ADC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33F8CA3-A015-40A8-937E-6BE8E460F985}" type="datetimeFigureOut">
              <a:rPr lang="en-US" smtClean="0"/>
              <a:t>8/8/2012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617D10-E0D6-4B95-A267-99C095ADC4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3F8CA3-A015-40A8-937E-6BE8E460F985}" type="datetimeFigureOut">
              <a:rPr lang="en-US" smtClean="0"/>
              <a:t>8/8/2012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9617D10-E0D6-4B95-A267-99C095ADC4D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33F8CA3-A015-40A8-937E-6BE8E460F985}" type="datetimeFigureOut">
              <a:rPr lang="en-US" smtClean="0"/>
              <a:t>8/8/2012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9617D10-E0D6-4B95-A267-99C095ADC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oleObject" Target="../embeddings/oleObject11.bin"/><Relationship Id="rId4" Type="http://schemas.openxmlformats.org/officeDocument/2006/relationships/hyperlink" Target="mailto:james.sharp@scotia-world.com"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772400" cy="1829761"/>
          </a:xfrm>
        </p:spPr>
        <p:txBody>
          <a:bodyPr/>
          <a:lstStyle/>
          <a:p>
            <a:r>
              <a:rPr lang="en-US" dirty="0" smtClean="0"/>
              <a:t>Huge Savings on your Monthly Electricity Bill</a:t>
            </a:r>
            <a:endParaRPr lang="en-US" dirty="0"/>
          </a:p>
        </p:txBody>
      </p:sp>
      <p:sp>
        <p:nvSpPr>
          <p:cNvPr id="3" name="Subtitle 2"/>
          <p:cNvSpPr>
            <a:spLocks noGrp="1"/>
          </p:cNvSpPr>
          <p:nvPr>
            <p:ph type="subTitle" idx="1"/>
          </p:nvPr>
        </p:nvSpPr>
        <p:spPr>
          <a:xfrm>
            <a:off x="1371600" y="3581400"/>
            <a:ext cx="7772400" cy="1199704"/>
          </a:xfrm>
        </p:spPr>
        <p:txBody>
          <a:bodyPr/>
          <a:lstStyle/>
          <a:p>
            <a:r>
              <a:rPr lang="en-US" dirty="0" smtClean="0"/>
              <a:t>For Industrial and Domestic Electricity Consumption</a:t>
            </a:r>
            <a:endParaRPr lang="en-US" dirty="0"/>
          </a:p>
        </p:txBody>
      </p:sp>
      <p:pic>
        <p:nvPicPr>
          <p:cNvPr id="1028"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381000" y="5261674"/>
            <a:ext cx="1193370" cy="1596326"/>
          </a:xfrm>
          <a:prstGeom prst="rect">
            <a:avLst/>
          </a:prstGeom>
          <a:noFill/>
        </p:spPr>
      </p:pic>
      <p:pic>
        <p:nvPicPr>
          <p:cNvPr id="1029" name="Picture 5"/>
          <p:cNvPicPr>
            <a:picLocks noChangeAspect="1" noChangeArrowheads="1"/>
          </p:cNvPicPr>
          <p:nvPr/>
        </p:nvPicPr>
        <p:blipFill>
          <a:blip r:embed="rId4" cstate="print">
            <a:clrChange>
              <a:clrFrom>
                <a:srgbClr val="7D7D7D"/>
              </a:clrFrom>
              <a:clrTo>
                <a:srgbClr val="7D7D7D">
                  <a:alpha val="0"/>
                </a:srgbClr>
              </a:clrTo>
            </a:clrChange>
          </a:blip>
          <a:srcRect/>
          <a:stretch>
            <a:fillRect/>
          </a:stretch>
        </p:blipFill>
        <p:spPr bwMode="auto">
          <a:xfrm rot="20940000">
            <a:off x="502066" y="2474810"/>
            <a:ext cx="2120900" cy="1473200"/>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0" y="152400"/>
            <a:ext cx="2362200" cy="2239489"/>
          </a:xfrm>
          <a:prstGeom prst="rect">
            <a:avLst/>
          </a:prstGeom>
          <a:noFill/>
        </p:spPr>
      </p:pic>
      <p:pic>
        <p:nvPicPr>
          <p:cNvPr id="1031" name="Picture 7"/>
          <p:cNvPicPr>
            <a:picLocks noChangeAspect="1" noChangeArrowheads="1"/>
          </p:cNvPicPr>
          <p:nvPr/>
        </p:nvPicPr>
        <p:blipFill>
          <a:blip r:embed="rId6" cstate="print">
            <a:clrChange>
              <a:clrFrom>
                <a:srgbClr val="9C18A3"/>
              </a:clrFrom>
              <a:clrTo>
                <a:srgbClr val="9C18A3">
                  <a:alpha val="0"/>
                </a:srgbClr>
              </a:clrTo>
            </a:clrChange>
          </a:blip>
          <a:srcRect/>
          <a:stretch>
            <a:fillRect/>
          </a:stretch>
        </p:blipFill>
        <p:spPr bwMode="auto">
          <a:xfrm>
            <a:off x="761999" y="3886200"/>
            <a:ext cx="2019869" cy="1219200"/>
          </a:xfrm>
          <a:prstGeom prst="rect">
            <a:avLst/>
          </a:prstGeom>
          <a:noFill/>
        </p:spPr>
      </p:pic>
      <p:pic>
        <p:nvPicPr>
          <p:cNvPr id="1032" name="Picture 8"/>
          <p:cNvPicPr>
            <a:picLocks noChangeAspect="1" noChangeArrowheads="1"/>
          </p:cNvPicPr>
          <p:nvPr/>
        </p:nvPicPr>
        <p:blipFill>
          <a:blip r:embed="rId7" cstate="print"/>
          <a:srcRect/>
          <a:stretch>
            <a:fillRect/>
          </a:stretch>
        </p:blipFill>
        <p:spPr bwMode="auto">
          <a:xfrm>
            <a:off x="2667000" y="2133600"/>
            <a:ext cx="6477000" cy="1411427"/>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1219200" y="5261674"/>
            <a:ext cx="1193370" cy="1596326"/>
          </a:xfrm>
          <a:prstGeom prst="rect">
            <a:avLst/>
          </a:prstGeom>
          <a:noFill/>
        </p:spPr>
      </p:pic>
      <p:pic>
        <p:nvPicPr>
          <p:cNvPr id="13"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2133600" y="5261674"/>
            <a:ext cx="1193370" cy="1596326"/>
          </a:xfrm>
          <a:prstGeom prst="rect">
            <a:avLst/>
          </a:prstGeom>
          <a:noFill/>
        </p:spPr>
      </p:pic>
      <p:pic>
        <p:nvPicPr>
          <p:cNvPr id="14"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3886200" y="5261674"/>
            <a:ext cx="1193370" cy="1596326"/>
          </a:xfrm>
          <a:prstGeom prst="rect">
            <a:avLst/>
          </a:prstGeom>
          <a:noFill/>
        </p:spPr>
      </p:pic>
      <p:pic>
        <p:nvPicPr>
          <p:cNvPr id="15"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2971800" y="5261674"/>
            <a:ext cx="1193370" cy="1596326"/>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38595414"/>
              </p:ext>
            </p:extLst>
          </p:nvPr>
        </p:nvGraphicFramePr>
        <p:xfrm>
          <a:off x="7248525" y="5029200"/>
          <a:ext cx="1895475" cy="1828800"/>
        </p:xfrm>
        <a:graphic>
          <a:graphicData uri="http://schemas.openxmlformats.org/presentationml/2006/ole">
            <mc:AlternateContent xmlns:mc="http://schemas.openxmlformats.org/markup-compatibility/2006">
              <mc:Choice xmlns:v="urn:schemas-microsoft-com:vml" Requires="v">
                <p:oleObj spid="_x0000_s2054" name="Bitmap Image" r:id="rId8" imgW="1828571" imgH="2010056" progId="Paint.Picture">
                  <p:embed/>
                </p:oleObj>
              </mc:Choice>
              <mc:Fallback>
                <p:oleObj name="Bitmap Image" r:id="rId8" imgW="1828571" imgH="2010056" progId="Paint.Pictur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8525" y="5029200"/>
                        <a:ext cx="189547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533400" y="1143000"/>
            <a:ext cx="8382000" cy="4836123"/>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8564936"/>
              </p:ext>
            </p:extLst>
          </p:nvPr>
        </p:nvGraphicFramePr>
        <p:xfrm>
          <a:off x="7924800" y="5791200"/>
          <a:ext cx="1219200" cy="1066800"/>
        </p:xfrm>
        <a:graphic>
          <a:graphicData uri="http://schemas.openxmlformats.org/presentationml/2006/ole">
            <mc:AlternateContent xmlns:mc="http://schemas.openxmlformats.org/markup-compatibility/2006">
              <mc:Choice xmlns:v="urn:schemas-microsoft-com:vml" Requires="v">
                <p:oleObj spid="_x0000_s11270"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791200"/>
                        <a:ext cx="1219200" cy="10668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914400"/>
            <a:ext cx="9143999" cy="4953000"/>
          </a:xfrm>
          <a:prstGeom prst="rect">
            <a:avLst/>
          </a:prstGeom>
          <a:noFill/>
        </p:spPr>
      </p:pic>
      <p:sp>
        <p:nvSpPr>
          <p:cNvPr id="4" name="TextBox 3"/>
          <p:cNvSpPr txBox="1"/>
          <p:nvPr/>
        </p:nvSpPr>
        <p:spPr>
          <a:xfrm>
            <a:off x="4191000" y="2438400"/>
            <a:ext cx="4629794" cy="1261884"/>
          </a:xfrm>
          <a:prstGeom prst="rect">
            <a:avLst/>
          </a:prstGeom>
          <a:noFill/>
        </p:spPr>
        <p:txBody>
          <a:bodyPr wrap="none" rtlCol="0">
            <a:spAutoFit/>
          </a:bodyPr>
          <a:lstStyle/>
          <a:p>
            <a:r>
              <a:rPr lang="en-US" sz="2800" b="1" dirty="0" smtClean="0">
                <a:solidFill>
                  <a:srgbClr val="00B050"/>
                </a:solidFill>
              </a:rPr>
              <a:t>SCOTIA NIGERIA LIMITED.</a:t>
            </a:r>
          </a:p>
          <a:p>
            <a:r>
              <a:rPr lang="en-US" sz="1200" dirty="0" smtClean="0"/>
              <a:t>38 </a:t>
            </a:r>
            <a:r>
              <a:rPr lang="en-US" sz="1200" dirty="0" err="1" smtClean="0"/>
              <a:t>Bimkol</a:t>
            </a:r>
            <a:r>
              <a:rPr lang="en-US" sz="1200" dirty="0" smtClean="0"/>
              <a:t> </a:t>
            </a:r>
            <a:r>
              <a:rPr lang="en-US" sz="1200" dirty="0" err="1" smtClean="0"/>
              <a:t>Cres</a:t>
            </a:r>
            <a:r>
              <a:rPr lang="en-US" sz="1200" dirty="0" smtClean="0"/>
              <a:t>, GRA 2, Port Harcourt, </a:t>
            </a:r>
            <a:r>
              <a:rPr lang="en-US" sz="1200" dirty="0" smtClean="0"/>
              <a:t>Nigeria</a:t>
            </a:r>
          </a:p>
          <a:p>
            <a:r>
              <a:rPr lang="en-US" sz="1200" dirty="0" smtClean="0"/>
              <a:t>Email: </a:t>
            </a:r>
            <a:r>
              <a:rPr lang="en-US" sz="1200" dirty="0" smtClean="0">
                <a:hlinkClick r:id="rId4"/>
              </a:rPr>
              <a:t>james.sharp@scotia-world.com</a:t>
            </a:r>
            <a:endParaRPr lang="en-US" sz="1200" dirty="0" smtClean="0"/>
          </a:p>
          <a:p>
            <a:r>
              <a:rPr lang="en-US" sz="1200" dirty="0" smtClean="0"/>
              <a:t>Tel</a:t>
            </a:r>
            <a:r>
              <a:rPr lang="en-US" sz="1200" dirty="0" smtClean="0"/>
              <a:t>: </a:t>
            </a:r>
            <a:r>
              <a:rPr lang="en-US" sz="1200" dirty="0" smtClean="0"/>
              <a:t>+234 818 315 2433 / 0703 284 5561</a:t>
            </a:r>
            <a:endParaRPr lang="en-US" sz="1200" dirty="0" smtClean="0"/>
          </a:p>
          <a:p>
            <a:r>
              <a:rPr lang="en-US" sz="1200" dirty="0" smtClean="0"/>
              <a:t>URL: http://</a:t>
            </a:r>
            <a:r>
              <a:rPr lang="en-US" sz="1200" dirty="0" smtClean="0"/>
              <a:t>www.scotia-world.co.uk</a:t>
            </a:r>
            <a:endParaRPr lang="en-US" sz="12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163696847"/>
              </p:ext>
            </p:extLst>
          </p:nvPr>
        </p:nvGraphicFramePr>
        <p:xfrm>
          <a:off x="4267200" y="1066800"/>
          <a:ext cx="1371600" cy="1219200"/>
        </p:xfrm>
        <a:graphic>
          <a:graphicData uri="http://schemas.openxmlformats.org/presentationml/2006/ole">
            <mc:AlternateContent xmlns:mc="http://schemas.openxmlformats.org/markup-compatibility/2006">
              <mc:Choice xmlns:v="urn:schemas-microsoft-com:vml" Requires="v">
                <p:oleObj spid="_x0000_s1030" name="Bitmap Image" r:id="rId5" imgW="1828571" imgH="2010056" progId="Paint.Picture">
                  <p:embed/>
                </p:oleObj>
              </mc:Choice>
              <mc:Fallback>
                <p:oleObj name="Bitmap Image" r:id="rId5" imgW="1828571" imgH="2010056"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066800"/>
                        <a:ext cx="1371600" cy="12192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fontAlgn="base"/>
            <a:r>
              <a:rPr lang="en-US" dirty="0" smtClean="0"/>
              <a:t>Scotia World </a:t>
            </a:r>
            <a:r>
              <a:rPr lang="en-US" dirty="0" smtClean="0"/>
              <a:t>is an Integrated Information technology service provider dedicated in aiding businesses in Nigeria and around the world increase their profitability and efficiency.</a:t>
            </a:r>
          </a:p>
          <a:p>
            <a:pPr fontAlgn="base"/>
            <a:r>
              <a:rPr lang="en-US" dirty="0" smtClean="0"/>
              <a:t>Established in January </a:t>
            </a:r>
            <a:r>
              <a:rPr lang="en-US" dirty="0" smtClean="0"/>
              <a:t>1996, </a:t>
            </a:r>
            <a:r>
              <a:rPr lang="en-US" dirty="0" smtClean="0"/>
              <a:t>we have grown to become a trusted partner of many businesses from small and medium enterprises (SME) to big corporations.</a:t>
            </a:r>
          </a:p>
          <a:p>
            <a:pPr fontAlgn="base"/>
            <a:r>
              <a:rPr lang="en-US" dirty="0" smtClean="0"/>
              <a:t>Our approach of deploying cutting edge next generation Internet Technologies combined with Internet Marketing and Creative Web Design, helps businesses enhance performance by leveraging the power of the internet to automate and extend their business processes online.</a:t>
            </a:r>
          </a:p>
          <a:p>
            <a:pPr fontAlgn="base"/>
            <a:r>
              <a:rPr lang="en-US" dirty="0" smtClean="0"/>
              <a:t>Our capabilities and extensive experience in the online market ensures our clients receive high quality and cost efficient business solutions designed, produced and developed by our knowledgeable and experienced web strategists.</a:t>
            </a:r>
          </a:p>
          <a:p>
            <a:pPr fontAlgn="base"/>
            <a:r>
              <a:rPr lang="en-US" dirty="0" smtClean="0"/>
              <a:t>We have a diverse team of experts including internet technologies consultants, interactive and web designers and online business management consultants, not to mention our friendly sales and customer-support executives.</a:t>
            </a:r>
          </a:p>
          <a:p>
            <a:pPr fontAlgn="base"/>
            <a:r>
              <a:rPr lang="en-US" dirty="0" smtClean="0"/>
              <a:t>At </a:t>
            </a:r>
            <a:r>
              <a:rPr lang="en-US" dirty="0" smtClean="0"/>
              <a:t>Scotia World, </a:t>
            </a:r>
            <a:r>
              <a:rPr lang="en-US" dirty="0" smtClean="0"/>
              <a:t>we are firmly committed to producing </a:t>
            </a:r>
            <a:r>
              <a:rPr lang="en-US" b="1" i="1" dirty="0" smtClean="0"/>
              <a:t>effective</a:t>
            </a:r>
            <a:r>
              <a:rPr lang="en-US" dirty="0" smtClean="0"/>
              <a:t> solutions. We pride ourselves on our ability to find the right solutions for all our customers and see the solutions through to its success, providing quality service throughout the process.</a:t>
            </a:r>
          </a:p>
          <a:p>
            <a:endParaRPr lang="en-US" dirty="0"/>
          </a:p>
        </p:txBody>
      </p:sp>
      <p:sp>
        <p:nvSpPr>
          <p:cNvPr id="3" name="Title 2"/>
          <p:cNvSpPr txBox="1">
            <a:spLocks/>
          </p:cNvSpPr>
          <p:nvPr/>
        </p:nvSpPr>
        <p:spPr>
          <a:xfrm>
            <a:off x="609600" y="685800"/>
            <a:ext cx="8229600" cy="762000"/>
          </a:xfrm>
          <a:prstGeom prst="rect">
            <a:avLst/>
          </a:prstGeom>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About Us</a:t>
            </a: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77931430"/>
              </p:ext>
            </p:extLst>
          </p:nvPr>
        </p:nvGraphicFramePr>
        <p:xfrm>
          <a:off x="7218399" y="5029200"/>
          <a:ext cx="1895475" cy="1828800"/>
        </p:xfrm>
        <a:graphic>
          <a:graphicData uri="http://schemas.openxmlformats.org/presentationml/2006/ole">
            <mc:AlternateContent xmlns:mc="http://schemas.openxmlformats.org/markup-compatibility/2006">
              <mc:Choice xmlns:v="urn:schemas-microsoft-com:vml" Requires="v">
                <p:oleObj spid="_x0000_s3078" name="Bitmap Image" r:id="rId3" imgW="1828571" imgH="2010056" progId="Paint.Picture">
                  <p:embed/>
                </p:oleObj>
              </mc:Choice>
              <mc:Fallback>
                <p:oleObj name="Bitmap Image" r:id="rId3" imgW="1828571" imgH="201005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399" y="5029200"/>
                        <a:ext cx="189547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82000" cy="4191000"/>
          </a:xfrm>
        </p:spPr>
        <p:txBody>
          <a:bodyPr>
            <a:noAutofit/>
          </a:bodyPr>
          <a:lstStyle/>
          <a:p>
            <a:pPr>
              <a:buNone/>
            </a:pPr>
            <a:r>
              <a:rPr lang="en-US" sz="1000" dirty="0" smtClean="0"/>
              <a:t>	Our Power Saver use a state of the electrical technology to actively monitor and improve the power factor of your household or office appliances. </a:t>
            </a:r>
            <a:br>
              <a:rPr lang="en-US" sz="1000" dirty="0" smtClean="0"/>
            </a:br>
            <a:r>
              <a:rPr lang="en-US" sz="1000" dirty="0" smtClean="0"/>
              <a:t/>
            </a:r>
            <a:br>
              <a:rPr lang="en-US" sz="1000" dirty="0" smtClean="0"/>
            </a:br>
            <a:r>
              <a:rPr lang="en-US" sz="1000" dirty="0" smtClean="0"/>
              <a:t>In addition, the intelligent technology optimizes the voltage and current demands thus reducing the active power/ </a:t>
            </a:r>
            <a:r>
              <a:rPr lang="en-US" sz="1000" dirty="0" err="1" smtClean="0"/>
              <a:t>KwH</a:t>
            </a:r>
            <a:r>
              <a:rPr lang="en-US" sz="1000" dirty="0" smtClean="0"/>
              <a:t> demands and achieves up to 35% savings on your electricity bill. It reduces waveform distortions. It also acts as a voltage stabilizer by storing energy for up to 10 seconds and therefore supplies the load with constant voltage during momentary power surges. As a result, this power saver prolongs the lifespan of the electrical appliances </a:t>
            </a:r>
            <a:br>
              <a:rPr lang="en-US" sz="1000" dirty="0" smtClean="0"/>
            </a:br>
            <a:r>
              <a:rPr lang="en-US" sz="1000" dirty="0" smtClean="0"/>
              <a:t/>
            </a:r>
            <a:br>
              <a:rPr lang="en-US" sz="1000" dirty="0" smtClean="0"/>
            </a:br>
            <a:r>
              <a:rPr lang="en-US" sz="1000" dirty="0" smtClean="0"/>
              <a:t>Super intelligent digital energy saving equipment </a:t>
            </a:r>
            <a:br>
              <a:rPr lang="en-US" sz="1000" dirty="0" smtClean="0"/>
            </a:br>
            <a:r>
              <a:rPr lang="en-US" sz="1000" dirty="0" smtClean="0"/>
              <a:t>It uses a state of the art electrical technology to actively monitor and improve the power factor of your household / office appliances. The technology optimizes the voltage and current demands to reduce the active power demands and achieves unto 35% savings on your electricity bill </a:t>
            </a:r>
            <a:br>
              <a:rPr lang="en-US" sz="1000" dirty="0" smtClean="0"/>
            </a:br>
            <a:r>
              <a:rPr lang="en-US" sz="1000" dirty="0" smtClean="0"/>
              <a:t>Lift the effectiveness of power usage and reduce the amount lost </a:t>
            </a:r>
          </a:p>
          <a:p>
            <a:endParaRPr lang="en-US" sz="1000" dirty="0" smtClean="0"/>
          </a:p>
          <a:p>
            <a:r>
              <a:rPr lang="en-US" sz="1000" dirty="0" smtClean="0"/>
              <a:t>Main functions</a:t>
            </a:r>
            <a:br>
              <a:rPr lang="en-US" sz="1000" dirty="0" smtClean="0"/>
            </a:br>
            <a:r>
              <a:rPr lang="en-US" sz="1000" dirty="0" smtClean="0"/>
              <a:t>1. Save electricity (25-40%)</a:t>
            </a:r>
            <a:br>
              <a:rPr lang="en-US" sz="1000" dirty="0" smtClean="0"/>
            </a:br>
            <a:r>
              <a:rPr lang="en-US" sz="1000" dirty="0" smtClean="0"/>
              <a:t>2. Legal, 100% safe. Environment friendly</a:t>
            </a:r>
            <a:br>
              <a:rPr lang="en-US" sz="1000" dirty="0" smtClean="0"/>
            </a:br>
            <a:r>
              <a:rPr lang="en-US" sz="1000" dirty="0" smtClean="0"/>
              <a:t>3. Improves power factor of appliances and efficiency</a:t>
            </a:r>
          </a:p>
          <a:p>
            <a:pPr>
              <a:buNone/>
            </a:pPr>
            <a:r>
              <a:rPr lang="en-US" sz="1000" dirty="0" smtClean="0"/>
              <a:t>	4. Reduce electrical overheating</a:t>
            </a:r>
            <a:br>
              <a:rPr lang="en-US" sz="1000" dirty="0" smtClean="0"/>
            </a:br>
            <a:r>
              <a:rPr lang="en-US" sz="1000" dirty="0" smtClean="0"/>
              <a:t>5. Stabilizes voltage</a:t>
            </a:r>
            <a:br>
              <a:rPr lang="en-US" sz="1000" dirty="0" smtClean="0"/>
            </a:br>
            <a:r>
              <a:rPr lang="en-US" sz="1000" dirty="0" smtClean="0"/>
              <a:t>6. Eliminates overheating of wiring and appliances</a:t>
            </a:r>
            <a:br>
              <a:rPr lang="en-US" sz="1000" dirty="0" smtClean="0"/>
            </a:br>
            <a:r>
              <a:rPr lang="en-US" sz="1000" dirty="0" smtClean="0"/>
              <a:t>7. Harmonizes electrical current</a:t>
            </a:r>
          </a:p>
          <a:p>
            <a:pPr>
              <a:buNone/>
            </a:pPr>
            <a:r>
              <a:rPr lang="en-US" sz="1000" dirty="0" smtClean="0"/>
              <a:t>	8. Earth Friendly</a:t>
            </a:r>
          </a:p>
          <a:p>
            <a:pPr>
              <a:buNone/>
            </a:pPr>
            <a:r>
              <a:rPr lang="en-US" sz="1000" dirty="0" smtClean="0"/>
              <a:t>	9. Easy to use, maintenance free</a:t>
            </a:r>
          </a:p>
          <a:p>
            <a:pPr>
              <a:buNone/>
            </a:pPr>
            <a:endParaRPr lang="en-US" sz="1000" dirty="0" smtClean="0"/>
          </a:p>
        </p:txBody>
      </p:sp>
      <p:sp>
        <p:nvSpPr>
          <p:cNvPr id="3" name="Title 2"/>
          <p:cNvSpPr>
            <a:spLocks noGrp="1"/>
          </p:cNvSpPr>
          <p:nvPr>
            <p:ph type="title" idx="4294967295"/>
          </p:nvPr>
        </p:nvSpPr>
        <p:spPr>
          <a:xfrm>
            <a:off x="609600" y="685800"/>
            <a:ext cx="8229600" cy="838200"/>
          </a:xfrm>
        </p:spPr>
        <p:txBody>
          <a:bodyPr>
            <a:normAutofit/>
          </a:bodyPr>
          <a:lstStyle/>
          <a:p>
            <a:r>
              <a:rPr lang="en-US" sz="2000" dirty="0" smtClean="0"/>
              <a:t>Advanced Power Saving Solution </a:t>
            </a:r>
            <a:endParaRPr lang="en-US"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53184627"/>
              </p:ext>
            </p:extLst>
          </p:nvPr>
        </p:nvGraphicFramePr>
        <p:xfrm>
          <a:off x="7248525" y="5016795"/>
          <a:ext cx="1895475" cy="1828800"/>
        </p:xfrm>
        <a:graphic>
          <a:graphicData uri="http://schemas.openxmlformats.org/presentationml/2006/ole">
            <mc:AlternateContent xmlns:mc="http://schemas.openxmlformats.org/markup-compatibility/2006">
              <mc:Choice xmlns:v="urn:schemas-microsoft-com:vml" Requires="v">
                <p:oleObj spid="_x0000_s4102" name="Bitmap Image" r:id="rId3" imgW="1828571" imgH="2010056" progId="Paint.Picture">
                  <p:embed/>
                </p:oleObj>
              </mc:Choice>
              <mc:Fallback>
                <p:oleObj name="Bitmap Image" r:id="rId3" imgW="1828571" imgH="201005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5016795"/>
                        <a:ext cx="189547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normAutofit fontScale="70000" lnSpcReduction="20000"/>
          </a:bodyPr>
          <a:lstStyle/>
          <a:p>
            <a:r>
              <a:rPr lang="en-US" dirty="0" smtClean="0"/>
              <a:t>Power factor is the percentage of electricity that's delivered to your house and used effectively, compared to what is actually wasted. For example, a 1.0 power factor means that all the electricity that's being delivered to your home is being used effectively by your appliances. However, most homes in Nigeria today have a 0.60 - 0.75 power factor or less. This means that about 60-75% of the electricity that is coming through your meter at your home is being used effectively, the other 25%-40% is being wasted by your inductive load caused by some appliances (air conditioner, </a:t>
            </a:r>
            <a:r>
              <a:rPr lang="en-US" dirty="0" smtClean="0"/>
              <a:t>refrigerator </a:t>
            </a:r>
            <a:r>
              <a:rPr lang="en-US" dirty="0" smtClean="0"/>
              <a:t>and any other appliance with inductive load). With a low power factor, the utility company has to deliver more electricity to do the same work. Now, with </a:t>
            </a:r>
            <a:r>
              <a:rPr lang="en-US" dirty="0" smtClean="0"/>
              <a:t>Power-saver</a:t>
            </a:r>
            <a:r>
              <a:rPr lang="en-US" dirty="0" smtClean="0"/>
              <a:t>, it helps to increase that power factor in most cases to 0.98, and increasing the effective use of your electricity and lowering your meter reading.</a:t>
            </a:r>
            <a:endParaRPr lang="en-US" dirty="0"/>
          </a:p>
        </p:txBody>
      </p:sp>
      <p:sp>
        <p:nvSpPr>
          <p:cNvPr id="3" name="Title 2"/>
          <p:cNvSpPr>
            <a:spLocks noGrp="1"/>
          </p:cNvSpPr>
          <p:nvPr>
            <p:ph type="title" idx="4294967295"/>
          </p:nvPr>
        </p:nvSpPr>
        <p:spPr>
          <a:xfrm>
            <a:off x="914400" y="838200"/>
            <a:ext cx="7086600" cy="655638"/>
          </a:xfrm>
        </p:spPr>
        <p:txBody>
          <a:bodyPr>
            <a:noAutofit/>
          </a:bodyPr>
          <a:lstStyle/>
          <a:p>
            <a:r>
              <a:rPr lang="en-US" sz="2000" dirty="0" smtClean="0"/>
              <a:t>How Does Our Power Saver save Electricity?</a:t>
            </a:r>
            <a:endParaRPr lang="en-US"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94889757"/>
              </p:ext>
            </p:extLst>
          </p:nvPr>
        </p:nvGraphicFramePr>
        <p:xfrm>
          <a:off x="7248525" y="5257800"/>
          <a:ext cx="1895475" cy="1600200"/>
        </p:xfrm>
        <a:graphic>
          <a:graphicData uri="http://schemas.openxmlformats.org/presentationml/2006/ole">
            <mc:AlternateContent xmlns:mc="http://schemas.openxmlformats.org/markup-compatibility/2006">
              <mc:Choice xmlns:v="urn:schemas-microsoft-com:vml" Requires="v">
                <p:oleObj spid="_x0000_s5126" name="Bitmap Image" r:id="rId3" imgW="1828571" imgH="2010056" progId="Paint.Picture">
                  <p:embed/>
                </p:oleObj>
              </mc:Choice>
              <mc:Fallback>
                <p:oleObj name="Bitmap Image" r:id="rId3" imgW="1828571" imgH="201005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5257800"/>
                        <a:ext cx="1895475" cy="16002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81000" y="609601"/>
            <a:ext cx="8458200" cy="5233988"/>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20748220"/>
              </p:ext>
            </p:extLst>
          </p:nvPr>
        </p:nvGraphicFramePr>
        <p:xfrm>
          <a:off x="7772400" y="5714999"/>
          <a:ext cx="1350335" cy="1042989"/>
        </p:xfrm>
        <a:graphic>
          <a:graphicData uri="http://schemas.openxmlformats.org/presentationml/2006/ole">
            <mc:AlternateContent xmlns:mc="http://schemas.openxmlformats.org/markup-compatibility/2006">
              <mc:Choice xmlns:v="urn:schemas-microsoft-com:vml" Requires="v">
                <p:oleObj spid="_x0000_s6150"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14999"/>
                        <a:ext cx="1350335" cy="1042989"/>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23988" y="1323975"/>
            <a:ext cx="6296025" cy="4210050"/>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096786596"/>
              </p:ext>
            </p:extLst>
          </p:nvPr>
        </p:nvGraphicFramePr>
        <p:xfrm>
          <a:off x="7248525" y="5029200"/>
          <a:ext cx="1895475" cy="1828800"/>
        </p:xfrm>
        <a:graphic>
          <a:graphicData uri="http://schemas.openxmlformats.org/presentationml/2006/ole">
            <mc:AlternateContent xmlns:mc="http://schemas.openxmlformats.org/markup-compatibility/2006">
              <mc:Choice xmlns:v="urn:schemas-microsoft-com:vml" Requires="v">
                <p:oleObj spid="_x0000_s7174"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5029200"/>
                        <a:ext cx="189547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685800" y="629810"/>
            <a:ext cx="7924800" cy="5313790"/>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959689072"/>
              </p:ext>
            </p:extLst>
          </p:nvPr>
        </p:nvGraphicFramePr>
        <p:xfrm>
          <a:off x="8001000" y="5715000"/>
          <a:ext cx="1173126" cy="1143000"/>
        </p:xfrm>
        <a:graphic>
          <a:graphicData uri="http://schemas.openxmlformats.org/presentationml/2006/ole">
            <mc:AlternateContent xmlns:mc="http://schemas.openxmlformats.org/markup-compatibility/2006">
              <mc:Choice xmlns:v="urn:schemas-microsoft-com:vml" Requires="v">
                <p:oleObj spid="_x0000_s8198"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715000"/>
                        <a:ext cx="1173126" cy="11430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879230" y="762001"/>
            <a:ext cx="7036045" cy="5081588"/>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049005801"/>
              </p:ext>
            </p:extLst>
          </p:nvPr>
        </p:nvGraphicFramePr>
        <p:xfrm>
          <a:off x="7696200" y="5596270"/>
          <a:ext cx="1362075" cy="1219200"/>
        </p:xfrm>
        <a:graphic>
          <a:graphicData uri="http://schemas.openxmlformats.org/presentationml/2006/ole">
            <mc:AlternateContent xmlns:mc="http://schemas.openxmlformats.org/markup-compatibility/2006">
              <mc:Choice xmlns:v="urn:schemas-microsoft-com:vml" Requires="v">
                <p:oleObj spid="_x0000_s9222"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596270"/>
                        <a:ext cx="1362075" cy="12192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09600" y="762000"/>
            <a:ext cx="8305800" cy="5181600"/>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663024432"/>
              </p:ext>
            </p:extLst>
          </p:nvPr>
        </p:nvGraphicFramePr>
        <p:xfrm>
          <a:off x="7924800" y="5753986"/>
          <a:ext cx="1203251" cy="1091609"/>
        </p:xfrm>
        <a:graphic>
          <a:graphicData uri="http://schemas.openxmlformats.org/presentationml/2006/ole">
            <mc:AlternateContent xmlns:mc="http://schemas.openxmlformats.org/markup-compatibility/2006">
              <mc:Choice xmlns:v="urn:schemas-microsoft-com:vml" Requires="v">
                <p:oleObj spid="_x0000_s10246" name="Bitmap Image" r:id="rId4" imgW="1828571" imgH="2010056" progId="Paint.Picture">
                  <p:embed/>
                </p:oleObj>
              </mc:Choice>
              <mc:Fallback>
                <p:oleObj name="Bitmap Image" r:id="rId4" imgW="1828571" imgH="201005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753986"/>
                        <a:ext cx="1203251" cy="1091609"/>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581</TotalTime>
  <Words>399</Words>
  <Application>Microsoft Office PowerPoint</Application>
  <PresentationFormat>On-screen Show (4:3)</PresentationFormat>
  <Paragraphs>23</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Concourse</vt:lpstr>
      <vt:lpstr>Paintbrush Picture</vt:lpstr>
      <vt:lpstr>Huge Savings on your Monthly Electricity Bill</vt:lpstr>
      <vt:lpstr>PowerPoint Presentation</vt:lpstr>
      <vt:lpstr>Advanced Power Saving Solution </vt:lpstr>
      <vt:lpstr>How Does Our Power Saver save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HyperCom Network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Huge Savings on your Monthly Electricity Bill</dc:title>
  <dc:creator>Joshua Denila</dc:creator>
  <cp:lastModifiedBy>James Sharp</cp:lastModifiedBy>
  <cp:revision>7</cp:revision>
  <cp:lastPrinted>2012-08-08T09:46:05Z</cp:lastPrinted>
  <dcterms:created xsi:type="dcterms:W3CDTF">2012-07-14T19:32:57Z</dcterms:created>
  <dcterms:modified xsi:type="dcterms:W3CDTF">2012-08-08T09:46:27Z</dcterms:modified>
</cp:coreProperties>
</file>