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80" r:id="rId4"/>
    <p:sldId id="311" r:id="rId5"/>
    <p:sldId id="307" r:id="rId6"/>
    <p:sldId id="286" r:id="rId7"/>
    <p:sldId id="296" r:id="rId8"/>
    <p:sldId id="297" r:id="rId9"/>
    <p:sldId id="298" r:id="rId10"/>
    <p:sldId id="308" r:id="rId11"/>
    <p:sldId id="309" r:id="rId12"/>
    <p:sldId id="310" r:id="rId13"/>
    <p:sldId id="299" r:id="rId14"/>
    <p:sldId id="303" r:id="rId15"/>
    <p:sldId id="304" r:id="rId16"/>
    <p:sldId id="305" r:id="rId17"/>
    <p:sldId id="306" r:id="rId18"/>
    <p:sldId id="277" r:id="rId19"/>
  </p:sldIdLst>
  <p:sldSz cx="9144000" cy="6858000" type="screen4x3"/>
  <p:notesSz cx="7077075" cy="9369425"/>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5pPr>
    <a:lvl6pPr marL="2286000" algn="l" defTabSz="914400" rtl="0" eaLnBrk="1" latinLnBrk="0" hangingPunct="1">
      <a:defRPr kern="1200">
        <a:solidFill>
          <a:schemeClr val="bg1"/>
        </a:solidFill>
        <a:latin typeface="Arial" charset="0"/>
        <a:ea typeface="DejaVu Sans" charset="0"/>
        <a:cs typeface="DejaVu Sans" charset="0"/>
      </a:defRPr>
    </a:lvl6pPr>
    <a:lvl7pPr marL="2743200" algn="l" defTabSz="914400" rtl="0" eaLnBrk="1" latinLnBrk="0" hangingPunct="1">
      <a:defRPr kern="1200">
        <a:solidFill>
          <a:schemeClr val="bg1"/>
        </a:solidFill>
        <a:latin typeface="Arial" charset="0"/>
        <a:ea typeface="DejaVu Sans" charset="0"/>
        <a:cs typeface="DejaVu Sans" charset="0"/>
      </a:defRPr>
    </a:lvl7pPr>
    <a:lvl8pPr marL="3200400" algn="l" defTabSz="914400" rtl="0" eaLnBrk="1" latinLnBrk="0" hangingPunct="1">
      <a:defRPr kern="1200">
        <a:solidFill>
          <a:schemeClr val="bg1"/>
        </a:solidFill>
        <a:latin typeface="Arial" charset="0"/>
        <a:ea typeface="DejaVu Sans" charset="0"/>
        <a:cs typeface="DejaVu Sans" charset="0"/>
      </a:defRPr>
    </a:lvl8pPr>
    <a:lvl9pPr marL="3657600" algn="l" defTabSz="914400" rtl="0" eaLnBrk="1" latinLnBrk="0" hangingPunct="1">
      <a:defRPr kern="1200">
        <a:solidFill>
          <a:schemeClr val="bg1"/>
        </a:solidFill>
        <a:latin typeface="Arial" charset="0"/>
        <a:ea typeface="DejaVu Sans" charset="0"/>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77075" cy="9369425"/>
          </a:xfrm>
          <a:prstGeom prst="roundRect">
            <a:avLst>
              <a:gd name="adj" fmla="val 23"/>
            </a:avLst>
          </a:prstGeom>
          <a:solidFill>
            <a:srgbClr val="FFFFFF"/>
          </a:solidFill>
          <a:ln w="9525">
            <a:noFill/>
            <a:round/>
            <a:headEnd/>
            <a:tailEnd/>
          </a:ln>
          <a:effectLst/>
        </p:spPr>
        <p:txBody>
          <a:bodyPr wrap="none" lIns="94064" tIns="47032" rIns="94064" bIns="47032" anchor="ctr"/>
          <a:lstStyle/>
          <a:p>
            <a:pPr>
              <a:buFont typeface="Times New Roman" pitchFamily="16" charset="0"/>
              <a:buNone/>
              <a:defRPr/>
            </a:pPr>
            <a:endParaRPr lang="en-GB"/>
          </a:p>
        </p:txBody>
      </p:sp>
      <p:sp>
        <p:nvSpPr>
          <p:cNvPr id="2050" name="Text Box 2"/>
          <p:cNvSpPr txBox="1">
            <a:spLocks noChangeArrowheads="1"/>
          </p:cNvSpPr>
          <p:nvPr/>
        </p:nvSpPr>
        <p:spPr bwMode="auto">
          <a:xfrm>
            <a:off x="0" y="0"/>
            <a:ext cx="3067050" cy="468313"/>
          </a:xfrm>
          <a:prstGeom prst="rect">
            <a:avLst/>
          </a:prstGeom>
          <a:noFill/>
          <a:ln w="9525">
            <a:noFill/>
            <a:round/>
            <a:headEnd/>
            <a:tailEnd/>
          </a:ln>
          <a:effectLst/>
        </p:spPr>
        <p:txBody>
          <a:bodyPr wrap="none" lIns="94064" tIns="47032" rIns="94064" bIns="47032" anchor="ctr"/>
          <a:lstStyle/>
          <a:p>
            <a:pPr>
              <a:buFont typeface="Times New Roman" pitchFamily="16" charset="0"/>
              <a:buNone/>
              <a:defRPr/>
            </a:pPr>
            <a:endParaRPr lang="en-GB"/>
          </a:p>
        </p:txBody>
      </p:sp>
      <p:sp>
        <p:nvSpPr>
          <p:cNvPr id="2051" name="Text Box 3"/>
          <p:cNvSpPr txBox="1">
            <a:spLocks noChangeArrowheads="1"/>
          </p:cNvSpPr>
          <p:nvPr/>
        </p:nvSpPr>
        <p:spPr bwMode="auto">
          <a:xfrm>
            <a:off x="4008438" y="0"/>
            <a:ext cx="3067050" cy="468313"/>
          </a:xfrm>
          <a:prstGeom prst="rect">
            <a:avLst/>
          </a:prstGeom>
          <a:noFill/>
          <a:ln w="9525">
            <a:noFill/>
            <a:round/>
            <a:headEnd/>
            <a:tailEnd/>
          </a:ln>
          <a:effectLst/>
        </p:spPr>
        <p:txBody>
          <a:bodyPr wrap="none" lIns="94064" tIns="47032" rIns="94064" bIns="47032" anchor="ctr"/>
          <a:lstStyle/>
          <a:p>
            <a:pPr>
              <a:buFont typeface="Times New Roman" pitchFamily="16" charset="0"/>
              <a:buNone/>
              <a:defRPr/>
            </a:pPr>
            <a:endParaRPr lang="en-GB"/>
          </a:p>
        </p:txBody>
      </p:sp>
      <p:sp>
        <p:nvSpPr>
          <p:cNvPr id="21509" name="Rectangle 4"/>
          <p:cNvSpPr>
            <a:spLocks noGrp="1" noRot="1" noChangeAspect="1" noChangeArrowheads="1"/>
          </p:cNvSpPr>
          <p:nvPr>
            <p:ph type="sldImg"/>
          </p:nvPr>
        </p:nvSpPr>
        <p:spPr bwMode="auto">
          <a:xfrm>
            <a:off x="1195388" y="701675"/>
            <a:ext cx="4684712" cy="3513138"/>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708025" y="4449763"/>
            <a:ext cx="5659438" cy="4216400"/>
          </a:xfrm>
          <a:prstGeom prst="rect">
            <a:avLst/>
          </a:prstGeom>
          <a:noFill/>
          <a:ln w="9525">
            <a:noFill/>
            <a:round/>
            <a:headEnd/>
            <a:tailEnd/>
          </a:ln>
          <a:effectLst/>
        </p:spPr>
        <p:txBody>
          <a:bodyPr vert="horz" wrap="square" lIns="92583" tIns="48143" rIns="92583" bIns="48143"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8899525"/>
            <a:ext cx="3067050" cy="468313"/>
          </a:xfrm>
          <a:prstGeom prst="rect">
            <a:avLst/>
          </a:prstGeom>
          <a:noFill/>
          <a:ln w="9525">
            <a:noFill/>
            <a:round/>
            <a:headEnd/>
            <a:tailEnd/>
          </a:ln>
          <a:effectLst/>
        </p:spPr>
        <p:txBody>
          <a:bodyPr wrap="none" lIns="94064" tIns="47032" rIns="94064" bIns="47032" anchor="ctr"/>
          <a:lstStyle/>
          <a:p>
            <a:pPr>
              <a:buFont typeface="Times New Roman" pitchFamily="16" charset="0"/>
              <a:buNone/>
              <a:defRPr/>
            </a:pPr>
            <a:endParaRPr lang="en-GB"/>
          </a:p>
        </p:txBody>
      </p:sp>
      <p:sp>
        <p:nvSpPr>
          <p:cNvPr id="2055" name="Rectangle 7"/>
          <p:cNvSpPr>
            <a:spLocks noGrp="1" noChangeArrowheads="1"/>
          </p:cNvSpPr>
          <p:nvPr>
            <p:ph type="sldNum"/>
          </p:nvPr>
        </p:nvSpPr>
        <p:spPr bwMode="auto">
          <a:xfrm>
            <a:off x="4008438" y="8899525"/>
            <a:ext cx="3065462" cy="466725"/>
          </a:xfrm>
          <a:prstGeom prst="rect">
            <a:avLst/>
          </a:prstGeom>
          <a:noFill/>
          <a:ln w="9525">
            <a:noFill/>
            <a:round/>
            <a:headEnd/>
            <a:tailEnd/>
          </a:ln>
          <a:effectLst/>
        </p:spPr>
        <p:txBody>
          <a:bodyPr vert="horz" wrap="square" lIns="92583" tIns="48143" rIns="92583" bIns="48143" numCol="1" anchor="b" anchorCtr="0" compatLnSpc="1">
            <a:prstTxWarp prst="textNoShape">
              <a:avLst/>
            </a:prstTxWarp>
          </a:bodyPr>
          <a:lstStyle>
            <a:lvl1pPr algn="r">
              <a:buClrTx/>
              <a:buFontTx/>
              <a:buNone/>
              <a:tabLst>
                <a:tab pos="0" algn="l"/>
                <a:tab pos="940643" algn="l"/>
                <a:tab pos="1881287" algn="l"/>
                <a:tab pos="2821930" algn="l"/>
                <a:tab pos="3762573" algn="l"/>
                <a:tab pos="4703216" algn="l"/>
                <a:tab pos="5643860" algn="l"/>
                <a:tab pos="6584503" algn="l"/>
                <a:tab pos="7525146" algn="l"/>
                <a:tab pos="8465790" algn="l"/>
                <a:tab pos="9406433" algn="l"/>
                <a:tab pos="10347076" algn="l"/>
              </a:tabLst>
              <a:defRPr sz="1200">
                <a:solidFill>
                  <a:srgbClr val="000000"/>
                </a:solidFill>
              </a:defRPr>
            </a:lvl1pPr>
          </a:lstStyle>
          <a:p>
            <a:pPr>
              <a:defRPr/>
            </a:pPr>
            <a:fld id="{9263765F-2CBA-4956-964A-2768CBB8F13F}" type="slidenum">
              <a:rPr lang="en-US"/>
              <a:pPr>
                <a:defRPr/>
              </a:pPr>
              <a:t>‹#›</a:t>
            </a:fld>
            <a:endParaRPr lang="en-US"/>
          </a:p>
        </p:txBody>
      </p:sp>
    </p:spTree>
    <p:extLst>
      <p:ext uri="{BB962C8B-B14F-4D97-AF65-F5344CB8AC3E}">
        <p14:creationId xmlns:p14="http://schemas.microsoft.com/office/powerpoint/2010/main" val="21230899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7C222ABB-3F01-4F10-BB7C-F557D0C36317}"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1</a:t>
            </a:fld>
            <a:endParaRPr lang="en-US" smtClean="0"/>
          </a:p>
        </p:txBody>
      </p:sp>
      <p:sp>
        <p:nvSpPr>
          <p:cNvPr id="22531"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22532"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104103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1748" name="Slide Number Placeholder 3"/>
          <p:cNvSpPr>
            <a:spLocks noGrp="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E5B1FA9D-6BE7-4AB9-93BE-D0EC5BE9D1ED}"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12</a:t>
            </a:fld>
            <a:endParaRPr lang="en-US" smtClean="0"/>
          </a:p>
        </p:txBody>
      </p:sp>
    </p:spTree>
    <p:extLst>
      <p:ext uri="{BB962C8B-B14F-4D97-AF65-F5344CB8AC3E}">
        <p14:creationId xmlns:p14="http://schemas.microsoft.com/office/powerpoint/2010/main" val="63306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9E27348F-7312-40C0-9343-CDA9D40CD7ED}"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18</a:t>
            </a:fld>
            <a:endParaRPr lang="en-US" smtClean="0"/>
          </a:p>
        </p:txBody>
      </p:sp>
      <p:sp>
        <p:nvSpPr>
          <p:cNvPr id="32771"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32772"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10904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056AA995-08E3-4789-A870-E6394692F234}"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2</a:t>
            </a:fld>
            <a:endParaRPr lang="en-US" smtClean="0"/>
          </a:p>
        </p:txBody>
      </p:sp>
      <p:sp>
        <p:nvSpPr>
          <p:cNvPr id="23555"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23556"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178951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584C2BB4-137F-4785-A1FC-7103B75AF546}"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3</a:t>
            </a:fld>
            <a:endParaRPr lang="en-US" smtClean="0"/>
          </a:p>
        </p:txBody>
      </p:sp>
      <p:sp>
        <p:nvSpPr>
          <p:cNvPr id="24579"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24580"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360524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5FF395B8-BFF4-4695-915B-EF907C179524}"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4</a:t>
            </a:fld>
            <a:endParaRPr lang="en-US" smtClean="0"/>
          </a:p>
        </p:txBody>
      </p:sp>
      <p:sp>
        <p:nvSpPr>
          <p:cNvPr id="25603"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25604"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83165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79435123-50F1-4224-90EE-DB72871BB764}"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6</a:t>
            </a:fld>
            <a:endParaRPr lang="en-US" smtClean="0"/>
          </a:p>
        </p:txBody>
      </p:sp>
      <p:sp>
        <p:nvSpPr>
          <p:cNvPr id="26627" name="Rectangle 1"/>
          <p:cNvSpPr>
            <a:spLocks noGrp="1" noRot="1" noChangeAspect="1" noChangeArrowheads="1" noTextEdit="1"/>
          </p:cNvSpPr>
          <p:nvPr>
            <p:ph type="sldImg"/>
          </p:nvPr>
        </p:nvSpPr>
        <p:spPr>
          <a:xfrm>
            <a:off x="1195388" y="701675"/>
            <a:ext cx="4686300" cy="3514725"/>
          </a:xfrm>
          <a:solidFill>
            <a:srgbClr val="FFFFFF"/>
          </a:solidFill>
          <a:ln/>
        </p:spPr>
      </p:sp>
      <p:sp>
        <p:nvSpPr>
          <p:cNvPr id="26628" name="Rectangle 2"/>
          <p:cNvSpPr>
            <a:spLocks noGrp="1" noChangeArrowheads="1"/>
          </p:cNvSpPr>
          <p:nvPr>
            <p:ph type="body" idx="1"/>
          </p:nvPr>
        </p:nvSpPr>
        <p:spPr>
          <a:xfrm>
            <a:off x="708025" y="4449763"/>
            <a:ext cx="5661025" cy="4217987"/>
          </a:xfrm>
          <a:noFill/>
          <a:ln/>
        </p:spPr>
        <p:txBody>
          <a:bodyPr wrap="none" lIns="94064" tIns="47032" rIns="94064" bIns="47032" anchor="ctr"/>
          <a:lstStyle/>
          <a:p>
            <a:endParaRPr lang="en-US" smtClean="0">
              <a:latin typeface="Times New Roman" pitchFamily="18" charset="0"/>
            </a:endParaRPr>
          </a:p>
        </p:txBody>
      </p:sp>
    </p:spTree>
    <p:extLst>
      <p:ext uri="{BB962C8B-B14F-4D97-AF65-F5344CB8AC3E}">
        <p14:creationId xmlns:p14="http://schemas.microsoft.com/office/powerpoint/2010/main" val="70252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7652" name="Slide Number Placeholder 3"/>
          <p:cNvSpPr>
            <a:spLocks noGrp="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9E04CC92-12F1-4E85-93CA-8346572F2D8B}"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8</a:t>
            </a:fld>
            <a:endParaRPr lang="en-US" smtClean="0"/>
          </a:p>
        </p:txBody>
      </p:sp>
    </p:spTree>
    <p:extLst>
      <p:ext uri="{BB962C8B-B14F-4D97-AF65-F5344CB8AC3E}">
        <p14:creationId xmlns:p14="http://schemas.microsoft.com/office/powerpoint/2010/main" val="165150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8676" name="Slide Number Placeholder 3"/>
          <p:cNvSpPr>
            <a:spLocks noGrp="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870B4B03-5A12-427B-819A-AE6599B1166E}"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9</a:t>
            </a:fld>
            <a:endParaRPr lang="en-US" smtClean="0"/>
          </a:p>
        </p:txBody>
      </p:sp>
    </p:spTree>
    <p:extLst>
      <p:ext uri="{BB962C8B-B14F-4D97-AF65-F5344CB8AC3E}">
        <p14:creationId xmlns:p14="http://schemas.microsoft.com/office/powerpoint/2010/main" val="130054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9700" name="Slide Number Placeholder 3"/>
          <p:cNvSpPr>
            <a:spLocks noGrp="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12DFEE01-5C5B-4046-A88E-070A5A60C958}"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10</a:t>
            </a:fld>
            <a:endParaRPr lang="en-US" smtClean="0"/>
          </a:p>
        </p:txBody>
      </p:sp>
    </p:spTree>
    <p:extLst>
      <p:ext uri="{BB962C8B-B14F-4D97-AF65-F5344CB8AC3E}">
        <p14:creationId xmlns:p14="http://schemas.microsoft.com/office/powerpoint/2010/main" val="200250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0724" name="Slide Number Placeholder 3"/>
          <p:cNvSpPr>
            <a:spLocks noGrp="1"/>
          </p:cNvSpPr>
          <p:nvPr>
            <p:ph type="sldNum" sz="quarter"/>
          </p:nvPr>
        </p:nvSpPr>
        <p:spPr>
          <a:noFill/>
        </p:spPr>
        <p:txBody>
          <a:bodyPr/>
          <a:lstStyle/>
          <a:p>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fld id="{DEEC2BA1-F6E8-4055-9513-6E45F8D32217}" type="slidenum">
              <a:rPr lang="en-US" smtClean="0"/>
              <a:pPr>
                <a:tabLst>
                  <a:tab pos="0" algn="l"/>
                  <a:tab pos="939800" algn="l"/>
                  <a:tab pos="1881188" algn="l"/>
                  <a:tab pos="2820988" algn="l"/>
                  <a:tab pos="3762375" algn="l"/>
                  <a:tab pos="4702175" algn="l"/>
                  <a:tab pos="5643563" algn="l"/>
                  <a:tab pos="6583363" algn="l"/>
                  <a:tab pos="7524750" algn="l"/>
                  <a:tab pos="8464550" algn="l"/>
                  <a:tab pos="9405938" algn="l"/>
                  <a:tab pos="10345738" algn="l"/>
                </a:tabLst>
              </a:pPr>
              <a:t>11</a:t>
            </a:fld>
            <a:endParaRPr lang="en-US" smtClean="0"/>
          </a:p>
        </p:txBody>
      </p:sp>
    </p:spTree>
    <p:extLst>
      <p:ext uri="{BB962C8B-B14F-4D97-AF65-F5344CB8AC3E}">
        <p14:creationId xmlns:p14="http://schemas.microsoft.com/office/powerpoint/2010/main" val="72017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A7316B3D-CF2D-456A-B7F5-5C0A292DDC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62A13B78-95C1-46C8-AC78-009037811A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818DA656-1750-4556-B7D3-51CE559970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6D1D1CD0-D689-4A91-B2FE-C2763563DC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1183B88-3118-4F44-9F47-573892D639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63BA6507-5739-4F4D-9463-7DB01BCA80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3E9DB583-4098-42CA-BCF5-615B7B3092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06E6606C-555D-4A43-AF8F-0C18038EEF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E65A940-1CBE-4FE4-957D-991411D4D3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CF95D86-E9D0-49F5-AAC0-F4F6BAEB83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DA76178-1626-4635-A08D-93E99E465A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Font typeface="Times New Roman" pitchFamily="16" charset="0"/>
              <a:buNone/>
              <a:defRPr/>
            </a:pPr>
            <a:endParaRPr lang="en-GB"/>
          </a:p>
        </p:txBody>
      </p:sp>
      <p:sp>
        <p:nvSpPr>
          <p:cNvPr id="1028"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buFont typeface="Times New Roman" pitchFamily="16" charset="0"/>
              <a:buNone/>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28286035-09B5-442A-B9E9-4F4ADA25EE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b="58878"/>
          <a:stretch>
            <a:fillRect/>
          </a:stretch>
        </p:blipFill>
        <p:spPr bwMode="auto">
          <a:xfrm>
            <a:off x="323850" y="2513013"/>
            <a:ext cx="8459788" cy="2211387"/>
          </a:xfrm>
          <a:prstGeom prst="rect">
            <a:avLst/>
          </a:prstGeom>
          <a:noFill/>
          <a:ln w="9525">
            <a:noFill/>
            <a:round/>
            <a:headEnd/>
            <a:tailEnd/>
          </a:ln>
        </p:spPr>
      </p:pic>
      <p:sp>
        <p:nvSpPr>
          <p:cNvPr id="2051" name="Rectangle 2"/>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    </a:t>
            </a:r>
            <a:r>
              <a:rPr lang="en-US" sz="3200" b="1">
                <a:solidFill>
                  <a:srgbClr val="FFFFFF"/>
                </a:solidFill>
              </a:rPr>
              <a:t>SCOTIA Middle East Limited.</a:t>
            </a:r>
          </a:p>
        </p:txBody>
      </p:sp>
      <p:sp>
        <p:nvSpPr>
          <p:cNvPr id="3076" name="Rectangle 3"/>
          <p:cNvSpPr>
            <a:spLocks noChangeArrowheads="1"/>
          </p:cNvSpPr>
          <p:nvPr/>
        </p:nvSpPr>
        <p:spPr bwMode="auto">
          <a:xfrm>
            <a:off x="533400" y="2979738"/>
            <a:ext cx="8001000" cy="1135062"/>
          </a:xfrm>
          <a:prstGeom prst="rect">
            <a:avLst/>
          </a:prstGeom>
          <a:solidFill>
            <a:srgbClr val="FFFFFF">
              <a:alpha val="65097"/>
            </a:srgbClr>
          </a:solidFill>
          <a:ln w="9525">
            <a:noFill/>
            <a:round/>
            <a:headEnd/>
            <a:tailEnd/>
          </a:ln>
        </p:spPr>
        <p:txBody>
          <a:bodyPr wrap="none" anchor="ctr"/>
          <a:lstStyle/>
          <a:p>
            <a:pPr algn="ctr">
              <a:buFont typeface="Times New Roman" pitchFamily="16" charset="0"/>
              <a:buNone/>
              <a:defRPr/>
            </a:pPr>
            <a:r>
              <a:rPr lang="en-US" sz="4800" b="1" dirty="0" smtClean="0">
                <a:solidFill>
                  <a:srgbClr val="FF0000"/>
                </a:solidFill>
              </a:rPr>
              <a:t>LAN Management</a:t>
            </a:r>
            <a:endParaRPr lang="en-US" sz="4800" b="1" dirty="0">
              <a:solidFill>
                <a:srgbClr val="FF0000"/>
              </a:solidFill>
            </a:endParaRPr>
          </a:p>
          <a:p>
            <a:pPr algn="ctr">
              <a:buFont typeface="Times New Roman" pitchFamily="16" charset="0"/>
              <a:buNone/>
              <a:defRPr/>
            </a:pPr>
            <a:r>
              <a:rPr lang="en-US" sz="2400" b="1" dirty="0">
                <a:solidFill>
                  <a:schemeClr val="tx1">
                    <a:lumMod val="95000"/>
                    <a:lumOff val="5000"/>
                  </a:schemeClr>
                </a:solidFill>
              </a:rPr>
              <a:t>Using Internet Layer 8 Reporting</a:t>
            </a:r>
            <a:endParaRPr lang="en-US" sz="4800" b="1" dirty="0">
              <a:solidFill>
                <a:schemeClr val="tx1">
                  <a:lumMod val="95000"/>
                  <a:lumOff val="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11267"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6.1   Report Sample Number 1. </a:t>
            </a:r>
          </a:p>
        </p:txBody>
      </p:sp>
      <p:pic>
        <p:nvPicPr>
          <p:cNvPr id="11268" name="Picture 2"/>
          <p:cNvPicPr>
            <a:picLocks noChangeAspect="1" noChangeArrowheads="1"/>
          </p:cNvPicPr>
          <p:nvPr/>
        </p:nvPicPr>
        <p:blipFill>
          <a:blip r:embed="rId3" cstate="print"/>
          <a:srcRect/>
          <a:stretch>
            <a:fillRect/>
          </a:stretch>
        </p:blipFill>
        <p:spPr bwMode="auto">
          <a:xfrm>
            <a:off x="228600" y="1600200"/>
            <a:ext cx="861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12291"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6.1   Report Sample Number 2. </a:t>
            </a:r>
          </a:p>
        </p:txBody>
      </p:sp>
      <p:pic>
        <p:nvPicPr>
          <p:cNvPr id="12292" name="Picture 3"/>
          <p:cNvPicPr>
            <a:picLocks noChangeAspect="1" noChangeArrowheads="1"/>
          </p:cNvPicPr>
          <p:nvPr/>
        </p:nvPicPr>
        <p:blipFill>
          <a:blip r:embed="rId3" cstate="print"/>
          <a:srcRect/>
          <a:stretch>
            <a:fillRect/>
          </a:stretch>
        </p:blipFill>
        <p:spPr bwMode="auto">
          <a:xfrm>
            <a:off x="381000" y="1295400"/>
            <a:ext cx="8458200"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13315"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6.1   Report Sample Number 3. </a:t>
            </a:r>
          </a:p>
        </p:txBody>
      </p:sp>
      <p:pic>
        <p:nvPicPr>
          <p:cNvPr id="13316" name="Picture 4"/>
          <p:cNvPicPr>
            <a:picLocks noChangeAspect="1" noChangeArrowheads="1"/>
          </p:cNvPicPr>
          <p:nvPr/>
        </p:nvPicPr>
        <p:blipFill>
          <a:blip r:embed="rId3" cstate="print"/>
          <a:srcRect/>
          <a:stretch>
            <a:fillRect/>
          </a:stretch>
        </p:blipFill>
        <p:spPr bwMode="auto">
          <a:xfrm>
            <a:off x="457200" y="1371600"/>
            <a:ext cx="836771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14339"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6.3</a:t>
            </a:r>
            <a:r>
              <a:rPr lang="en-US" sz="2800" b="1"/>
              <a:t>  </a:t>
            </a:r>
            <a:r>
              <a:rPr lang="en-US" sz="2000" b="1"/>
              <a:t>Reports Available to be Generated ( Discuss with Management ).</a:t>
            </a:r>
          </a:p>
        </p:txBody>
      </p:sp>
      <p:sp>
        <p:nvSpPr>
          <p:cNvPr id="6" name="Rectangle 5"/>
          <p:cNvSpPr/>
          <p:nvPr/>
        </p:nvSpPr>
        <p:spPr>
          <a:xfrm>
            <a:off x="609600" y="1371600"/>
            <a:ext cx="4572000" cy="4894263"/>
          </a:xfrm>
          <a:prstGeom prst="rect">
            <a:avLst/>
          </a:prstGeom>
        </p:spPr>
        <p:txBody>
          <a:bodyPr>
            <a:spAutoFit/>
          </a:bodyPr>
          <a:lstStyle/>
          <a:p>
            <a:pPr>
              <a:buFont typeface="Wingdings" pitchFamily="2" charset="2"/>
              <a:buChar char="q"/>
              <a:defRPr/>
            </a:pPr>
            <a:r>
              <a:rPr lang="en-US" b="1" dirty="0">
                <a:solidFill>
                  <a:schemeClr val="tx1">
                    <a:lumMod val="95000"/>
                    <a:lumOff val="5000"/>
                  </a:schemeClr>
                </a:solidFill>
              </a:rPr>
              <a:t> </a:t>
            </a:r>
            <a:r>
              <a:rPr lang="en-US" sz="2400" b="1" dirty="0">
                <a:solidFill>
                  <a:schemeClr val="tx1">
                    <a:lumMod val="95000"/>
                    <a:lumOff val="5000"/>
                  </a:schemeClr>
                </a:solidFill>
              </a:rPr>
              <a:t>Web Usage</a:t>
            </a:r>
          </a:p>
          <a:p>
            <a:pPr>
              <a:buFont typeface="Wingdings" pitchFamily="2" charset="2"/>
              <a:buChar char="q"/>
              <a:defRPr/>
            </a:pPr>
            <a:r>
              <a:rPr lang="en-US" sz="2400" b="1" dirty="0">
                <a:solidFill>
                  <a:schemeClr val="tx1">
                    <a:lumMod val="95000"/>
                    <a:lumOff val="5000"/>
                  </a:schemeClr>
                </a:solidFill>
              </a:rPr>
              <a:t>Mail Usage</a:t>
            </a:r>
          </a:p>
          <a:p>
            <a:pPr>
              <a:buFont typeface="Wingdings" pitchFamily="2" charset="2"/>
              <a:buChar char="q"/>
              <a:defRPr/>
            </a:pPr>
            <a:r>
              <a:rPr lang="en-US" sz="2400" b="1" dirty="0">
                <a:solidFill>
                  <a:schemeClr val="tx1">
                    <a:lumMod val="95000"/>
                    <a:lumOff val="5000"/>
                  </a:schemeClr>
                </a:solidFill>
              </a:rPr>
              <a:t> IM Usage</a:t>
            </a:r>
          </a:p>
          <a:p>
            <a:pPr>
              <a:buFont typeface="Wingdings" pitchFamily="2" charset="2"/>
              <a:buChar char="q"/>
              <a:defRPr/>
            </a:pPr>
            <a:r>
              <a:rPr lang="en-US" sz="2400" b="1" dirty="0">
                <a:solidFill>
                  <a:schemeClr val="tx1">
                    <a:lumMod val="95000"/>
                    <a:lumOff val="5000"/>
                  </a:schemeClr>
                </a:solidFill>
              </a:rPr>
              <a:t>FTP Usage</a:t>
            </a:r>
          </a:p>
          <a:p>
            <a:pPr>
              <a:buFont typeface="Wingdings" pitchFamily="2" charset="2"/>
              <a:buChar char="q"/>
              <a:defRPr/>
            </a:pPr>
            <a:r>
              <a:rPr lang="en-US" sz="2400" b="1" dirty="0">
                <a:solidFill>
                  <a:schemeClr val="tx1">
                    <a:lumMod val="95000"/>
                    <a:lumOff val="5000"/>
                  </a:schemeClr>
                </a:solidFill>
              </a:rPr>
              <a:t>VPN</a:t>
            </a:r>
          </a:p>
          <a:p>
            <a:pPr>
              <a:buFont typeface="Wingdings" pitchFamily="2" charset="2"/>
              <a:buChar char="q"/>
              <a:defRPr/>
            </a:pPr>
            <a:r>
              <a:rPr lang="en-US" sz="2400" b="1" dirty="0">
                <a:solidFill>
                  <a:schemeClr val="tx1">
                    <a:lumMod val="95000"/>
                    <a:lumOff val="5000"/>
                  </a:schemeClr>
                </a:solidFill>
              </a:rPr>
              <a:t>Internet Usage</a:t>
            </a:r>
          </a:p>
          <a:p>
            <a:pPr>
              <a:buFont typeface="Wingdings" pitchFamily="2" charset="2"/>
              <a:buChar char="q"/>
              <a:defRPr/>
            </a:pPr>
            <a:r>
              <a:rPr lang="en-US" sz="2400" b="1" dirty="0">
                <a:solidFill>
                  <a:schemeClr val="tx1">
                    <a:lumMod val="95000"/>
                    <a:lumOff val="5000"/>
                  </a:schemeClr>
                </a:solidFill>
              </a:rPr>
              <a:t>Blocked Web Attempts</a:t>
            </a:r>
          </a:p>
          <a:p>
            <a:pPr>
              <a:buFont typeface="Wingdings" pitchFamily="2" charset="2"/>
              <a:buChar char="q"/>
              <a:defRPr/>
            </a:pPr>
            <a:r>
              <a:rPr lang="en-US" sz="2400" b="1" dirty="0">
                <a:solidFill>
                  <a:schemeClr val="tx1">
                    <a:lumMod val="95000"/>
                    <a:lumOff val="5000"/>
                  </a:schemeClr>
                </a:solidFill>
              </a:rPr>
              <a:t>Blocked IM Attempts</a:t>
            </a:r>
          </a:p>
          <a:p>
            <a:pPr>
              <a:buFont typeface="Wingdings" pitchFamily="2" charset="2"/>
              <a:buChar char="q"/>
              <a:defRPr/>
            </a:pPr>
            <a:r>
              <a:rPr lang="en-US" sz="2400" b="1" dirty="0">
                <a:solidFill>
                  <a:schemeClr val="tx1">
                    <a:lumMod val="95000"/>
                    <a:lumOff val="5000"/>
                  </a:schemeClr>
                </a:solidFill>
              </a:rPr>
              <a:t>Attacks</a:t>
            </a:r>
          </a:p>
          <a:p>
            <a:pPr>
              <a:buFont typeface="Wingdings" pitchFamily="2" charset="2"/>
              <a:buChar char="q"/>
              <a:defRPr/>
            </a:pPr>
            <a:r>
              <a:rPr lang="en-US" sz="2400" b="1" dirty="0">
                <a:solidFill>
                  <a:schemeClr val="tx1">
                    <a:lumMod val="95000"/>
                    <a:lumOff val="5000"/>
                  </a:schemeClr>
                </a:solidFill>
              </a:rPr>
              <a:t>Spam</a:t>
            </a:r>
          </a:p>
          <a:p>
            <a:pPr>
              <a:buFont typeface="Wingdings" pitchFamily="2" charset="2"/>
              <a:buChar char="q"/>
              <a:defRPr/>
            </a:pPr>
            <a:r>
              <a:rPr lang="en-US" sz="2400" b="1" dirty="0">
                <a:solidFill>
                  <a:schemeClr val="tx1">
                    <a:lumMod val="95000"/>
                    <a:lumOff val="5000"/>
                  </a:schemeClr>
                </a:solidFill>
              </a:rPr>
              <a:t>Virus</a:t>
            </a:r>
          </a:p>
          <a:p>
            <a:pPr>
              <a:buFont typeface="Wingdings" pitchFamily="2" charset="2"/>
              <a:buChar char="q"/>
              <a:defRPr/>
            </a:pPr>
            <a:r>
              <a:rPr lang="en-US" sz="2400" b="1" dirty="0">
                <a:solidFill>
                  <a:schemeClr val="tx1">
                    <a:lumMod val="95000"/>
                    <a:lumOff val="5000"/>
                  </a:schemeClr>
                </a:solidFill>
              </a:rPr>
              <a:t>Event</a:t>
            </a:r>
          </a:p>
          <a:p>
            <a:pPr>
              <a:buFont typeface="Wingdings" pitchFamily="2" charset="2"/>
              <a:buChar char="q"/>
              <a:defRPr/>
            </a:pPr>
            <a:r>
              <a:rPr lang="en-US" sz="2400" b="1" dirty="0">
                <a:solidFill>
                  <a:schemeClr val="tx1">
                    <a:lumMod val="95000"/>
                    <a:lumOff val="5000"/>
                  </a:schemeClr>
                </a:solidFill>
              </a:rPr>
              <a:t>Search Engine</a:t>
            </a:r>
            <a:endParaRPr 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r>
              <a:rPr lang="en-US" sz="2000" b="1"/>
              <a:t>7.   Benefits of LAN Management System.</a:t>
            </a:r>
          </a:p>
        </p:txBody>
      </p:sp>
      <p:sp>
        <p:nvSpPr>
          <p:cNvPr id="2" name="Title 1"/>
          <p:cNvSpPr>
            <a:spLocks noGrp="1"/>
          </p:cNvSpPr>
          <p:nvPr>
            <p:ph type="title"/>
          </p:nvPr>
        </p:nvSpPr>
        <p:spPr>
          <a:xfrm>
            <a:off x="2057400" y="228600"/>
            <a:ext cx="4800600" cy="1066800"/>
          </a:xfrm>
        </p:spPr>
        <p:txBody>
          <a:bodyPr>
            <a:normAutofit fontScale="90000"/>
          </a:bodyPr>
          <a:lstStyle/>
          <a:p>
            <a:pPr>
              <a:buFont typeface="Times New Roman" pitchFamily="16" charset="0"/>
              <a:buNone/>
              <a:defRPr/>
            </a:pPr>
            <a:r>
              <a:rPr lang="en-US" b="1" dirty="0" smtClean="0"/>
              <a:t/>
            </a:r>
            <a:br>
              <a:rPr lang="en-US" b="1" dirty="0" smtClean="0"/>
            </a:br>
            <a:endParaRPr lang="en-US" dirty="0"/>
          </a:p>
        </p:txBody>
      </p:sp>
      <p:sp>
        <p:nvSpPr>
          <p:cNvPr id="15364" name="Content Placeholder 2"/>
          <p:cNvSpPr>
            <a:spLocks noGrp="1"/>
          </p:cNvSpPr>
          <p:nvPr>
            <p:ph idx="1"/>
          </p:nvPr>
        </p:nvSpPr>
        <p:spPr>
          <a:xfrm>
            <a:off x="457200" y="1676400"/>
            <a:ext cx="8228013" cy="4572000"/>
          </a:xfrm>
        </p:spPr>
        <p:txBody>
          <a:bodyPr/>
          <a:lstStyle/>
          <a:p>
            <a:r>
              <a:rPr lang="en-US" sz="2000" smtClean="0"/>
              <a:t>Identification of attackers/victims with username.</a:t>
            </a:r>
          </a:p>
          <a:p>
            <a:r>
              <a:rPr lang="en-US" sz="2000" smtClean="0"/>
              <a:t>Instant visibility for administrators into source of attacks etc. </a:t>
            </a:r>
          </a:p>
          <a:p>
            <a:r>
              <a:rPr lang="en-US" sz="2000" smtClean="0"/>
              <a:t>Controlling who is doing what within the network.</a:t>
            </a:r>
          </a:p>
          <a:p>
            <a:r>
              <a:rPr lang="en-US" sz="2000" smtClean="0"/>
              <a:t>Allowing creation of identity-based Company Policies.</a:t>
            </a:r>
          </a:p>
          <a:p>
            <a:r>
              <a:rPr lang="en-US" sz="2000" smtClean="0"/>
              <a:t>Reporting to track identity-based usage, problems, intrusions ect.</a:t>
            </a:r>
          </a:p>
          <a:p>
            <a:r>
              <a:rPr lang="en-US" sz="2000" smtClean="0"/>
              <a:t>Integrated Security over Single Device, all security features can be centrally configured and managed from a single firewall.</a:t>
            </a:r>
          </a:p>
          <a:p>
            <a:r>
              <a:rPr lang="en-US" sz="2000" smtClean="0"/>
              <a:t>Layer 8 combines all security features thus enabling the administrator to control security policies including auditing for user movements joining / leaving / promotion within the Company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8013" cy="4676775"/>
          </a:xfrm>
        </p:spPr>
        <p:txBody>
          <a:bodyPr>
            <a:normAutofit lnSpcReduction="10000"/>
          </a:bodyPr>
          <a:lstStyle/>
          <a:p>
            <a:pPr>
              <a:buFont typeface="Times New Roman" pitchFamily="16" charset="0"/>
              <a:buChar char="•"/>
              <a:defRPr/>
            </a:pPr>
            <a:r>
              <a:rPr lang="en-US" sz="2200" b="1" dirty="0" smtClean="0"/>
              <a:t>Adding Speed to security </a:t>
            </a:r>
            <a:r>
              <a:rPr lang="en-US" sz="2200" dirty="0" smtClean="0"/>
              <a:t>– Due to the lack of granular identity features, IT teams often waste time in knowing source of attacks and attackers in case of a security incident. Since Layer 8 offers instant visibility into source of attacks while identifying victims/attackers by username, thus proactive remediation of security incidents. </a:t>
            </a:r>
          </a:p>
          <a:p>
            <a:pPr>
              <a:buFont typeface="Times New Roman" pitchFamily="16" charset="0"/>
              <a:buChar char="•"/>
              <a:defRPr/>
            </a:pPr>
            <a:endParaRPr lang="en-US" sz="2200" dirty="0" smtClean="0"/>
          </a:p>
          <a:p>
            <a:pPr>
              <a:buFont typeface="Times New Roman" pitchFamily="16" charset="0"/>
              <a:buChar char="•"/>
              <a:defRPr/>
            </a:pPr>
            <a:r>
              <a:rPr lang="en-US" sz="2200" b="1" dirty="0" smtClean="0"/>
              <a:t>Security in Wi-Fi environments</a:t>
            </a:r>
            <a:r>
              <a:rPr lang="en-US" sz="2200" dirty="0" smtClean="0"/>
              <a:t> – secures organizations in dynamic Wi-Fi environments where it’s not easy to trace users by IP addresses alone. It offers strong user authentication, Internet access controls and reports with identity-based approach and offers separate Employee / Management network access.</a:t>
            </a:r>
            <a:r>
              <a:rPr lang="en-US" b="1" dirty="0" smtClean="0"/>
              <a:t/>
            </a:r>
            <a:br>
              <a:rPr lang="en-US" b="1" dirty="0" smtClean="0"/>
            </a:br>
            <a:endParaRPr lang="en-US" dirty="0" smtClean="0"/>
          </a:p>
        </p:txBody>
      </p:sp>
      <p:sp>
        <p:nvSpPr>
          <p:cNvPr id="16387" name="Rectangle 3"/>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5" name="Title 1"/>
          <p:cNvSpPr>
            <a:spLocks noGrp="1"/>
          </p:cNvSpPr>
          <p:nvPr>
            <p:ph type="title"/>
          </p:nvPr>
        </p:nvSpPr>
        <p:spPr>
          <a:xfrm>
            <a:off x="0" y="304800"/>
            <a:ext cx="2971800" cy="533400"/>
          </a:xfrm>
        </p:spPr>
        <p:txBody>
          <a:bodyPr>
            <a:normAutofit fontScale="90000"/>
          </a:bodyPr>
          <a:lstStyle/>
          <a:p>
            <a:pPr>
              <a:buFont typeface="Times New Roman" pitchFamily="16" charset="0"/>
              <a:buNone/>
              <a:defRPr/>
            </a:pPr>
            <a:r>
              <a:rPr lang="en-US" sz="2700" b="1" dirty="0" smtClean="0"/>
              <a:t/>
            </a:r>
            <a:br>
              <a:rPr lang="en-US" sz="2700" b="1" dirty="0" smtClean="0"/>
            </a:br>
            <a:r>
              <a:rPr lang="en-US" sz="2700" b="1" dirty="0" smtClean="0"/>
              <a:t/>
            </a:r>
            <a:br>
              <a:rPr lang="en-US" sz="2700" b="1" dirty="0" smtClean="0"/>
            </a:br>
            <a:r>
              <a:rPr lang="en-US" sz="2700" b="1" dirty="0" smtClean="0">
                <a:solidFill>
                  <a:schemeClr val="bg1"/>
                </a:solidFill>
              </a:rPr>
              <a:t>Benefits….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295400"/>
            <a:ext cx="8229600" cy="5105400"/>
          </a:xfrm>
        </p:spPr>
        <p:txBody>
          <a:bodyPr/>
          <a:lstStyle/>
          <a:p>
            <a:pPr>
              <a:buFont typeface="Times New Roman" pitchFamily="18" charset="0"/>
              <a:buNone/>
            </a:pPr>
            <a:endParaRPr lang="en-US" smtClean="0"/>
          </a:p>
          <a:p>
            <a:r>
              <a:rPr lang="en-US" sz="2000" b="1" smtClean="0"/>
              <a:t>Boosting productivity</a:t>
            </a:r>
            <a:r>
              <a:rPr lang="en-US" sz="2000" smtClean="0"/>
              <a:t> – content and application filtering feature manages indiscriminate Internet surfing by users through custom policy setting for users and groups, thereby setting access limitations based on time duration and predefined blocked sites across 82+ categories. </a:t>
            </a:r>
          </a:p>
          <a:p>
            <a:pPr>
              <a:buFont typeface="Times New Roman" pitchFamily="18" charset="0"/>
              <a:buNone/>
            </a:pPr>
            <a:endParaRPr lang="en-US" sz="2000" smtClean="0"/>
          </a:p>
          <a:p>
            <a:r>
              <a:rPr lang="en-US" sz="2000" b="1" smtClean="0"/>
              <a:t>User, time and role-based bandwidth management - </a:t>
            </a:r>
            <a:r>
              <a:rPr lang="en-US" sz="2000" smtClean="0"/>
              <a:t>this approach will prevents users from consuming huge amounts of bandwidth for non-productive surfing and downloads. Instant Messaging Controls allow the administrator to control who can chat with whom over text chat, webcam, file transfer. Users can be divided into classes where network availability could be based on user class level.</a:t>
            </a:r>
          </a:p>
        </p:txBody>
      </p:sp>
      <p:sp>
        <p:nvSpPr>
          <p:cNvPr id="17411" name="Rectangle 3"/>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5" name="Title 1"/>
          <p:cNvSpPr>
            <a:spLocks noGrp="1"/>
          </p:cNvSpPr>
          <p:nvPr>
            <p:ph type="title"/>
          </p:nvPr>
        </p:nvSpPr>
        <p:spPr>
          <a:xfrm>
            <a:off x="0" y="152400"/>
            <a:ext cx="2971800" cy="762000"/>
          </a:xfrm>
        </p:spPr>
        <p:txBody>
          <a:bodyPr>
            <a:normAutofit fontScale="90000"/>
          </a:bodyPr>
          <a:lstStyle/>
          <a:p>
            <a:pPr>
              <a:buFont typeface="Times New Roman" pitchFamily="16" charset="0"/>
              <a:buNone/>
              <a:defRPr/>
            </a:pPr>
            <a:r>
              <a:rPr lang="en-US" sz="2700" b="1" dirty="0" smtClean="0"/>
              <a:t/>
            </a:r>
            <a:br>
              <a:rPr lang="en-US" sz="2700" b="1" dirty="0" smtClean="0"/>
            </a:br>
            <a:r>
              <a:rPr lang="en-US" sz="2700" b="1" dirty="0" smtClean="0"/>
              <a:t/>
            </a:r>
            <a:br>
              <a:rPr lang="en-US" sz="2700" b="1" dirty="0" smtClean="0"/>
            </a:br>
            <a:r>
              <a:rPr lang="en-US" sz="2700" b="1" dirty="0" smtClean="0">
                <a:solidFill>
                  <a:schemeClr val="bg1"/>
                </a:solidFill>
              </a:rPr>
              <a:t>Benefits….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371600"/>
            <a:ext cx="8229600" cy="4525963"/>
          </a:xfrm>
        </p:spPr>
        <p:txBody>
          <a:bodyPr/>
          <a:lstStyle/>
          <a:p>
            <a:endParaRPr lang="en-US" smtClean="0"/>
          </a:p>
          <a:p>
            <a:r>
              <a:rPr lang="en-US" sz="2000" b="1" smtClean="0"/>
              <a:t> Logging and reporting</a:t>
            </a:r>
            <a:r>
              <a:rPr lang="en-US" sz="2000" smtClean="0"/>
              <a:t> –  Layer 8 identity-based reporting,  pinpoints precise network activity for each and every user. Its dashboard shows all network attacks on a single screen with third level drill-down reports (1000+ reports) for investigating the attacks, and the users behind them.</a:t>
            </a:r>
          </a:p>
          <a:p>
            <a:r>
              <a:rPr lang="en-US" sz="2000" b="1" smtClean="0"/>
              <a:t>Regulatory Compliance</a:t>
            </a:r>
            <a:r>
              <a:rPr lang="en-US" sz="2000" smtClean="0"/>
              <a:t> – Through Layer 8 identification and controls, the appliances enable enterprises to comply with regulatory compliance norms such as HIPAA, CIPA, PCI-DSS, GLBA, etc.</a:t>
            </a:r>
          </a:p>
          <a:p>
            <a:endParaRPr lang="en-US" smtClean="0"/>
          </a:p>
        </p:txBody>
      </p:sp>
      <p:sp>
        <p:nvSpPr>
          <p:cNvPr id="18435" name="Rectangle 3"/>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5" name="Title 1"/>
          <p:cNvSpPr>
            <a:spLocks noGrp="1"/>
          </p:cNvSpPr>
          <p:nvPr>
            <p:ph type="title"/>
          </p:nvPr>
        </p:nvSpPr>
        <p:spPr>
          <a:xfrm>
            <a:off x="0" y="228600"/>
            <a:ext cx="2971800" cy="685800"/>
          </a:xfrm>
        </p:spPr>
        <p:txBody>
          <a:bodyPr>
            <a:normAutofit fontScale="90000"/>
          </a:bodyPr>
          <a:lstStyle/>
          <a:p>
            <a:pPr>
              <a:buFont typeface="Times New Roman" pitchFamily="16" charset="0"/>
              <a:buNone/>
              <a:defRPr/>
            </a:pPr>
            <a:r>
              <a:rPr lang="en-US" sz="2700" b="1" dirty="0" smtClean="0"/>
              <a:t/>
            </a:r>
            <a:br>
              <a:rPr lang="en-US" sz="2700" b="1" dirty="0" smtClean="0"/>
            </a:br>
            <a:r>
              <a:rPr lang="en-US" sz="2700" b="1" dirty="0" smtClean="0"/>
              <a:t/>
            </a:r>
            <a:br>
              <a:rPr lang="en-US" sz="2700" b="1" dirty="0" smtClean="0"/>
            </a:br>
            <a:r>
              <a:rPr lang="en-US" sz="2700" b="1" dirty="0" smtClean="0">
                <a:solidFill>
                  <a:schemeClr val="bg1"/>
                </a:solidFill>
              </a:rPr>
              <a:t>Benefits….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b="58878"/>
          <a:stretch>
            <a:fillRect/>
          </a:stretch>
        </p:blipFill>
        <p:spPr bwMode="auto">
          <a:xfrm>
            <a:off x="323850" y="2513013"/>
            <a:ext cx="8459788" cy="2211387"/>
          </a:xfrm>
          <a:prstGeom prst="rect">
            <a:avLst/>
          </a:prstGeom>
          <a:noFill/>
          <a:ln w="9525">
            <a:noFill/>
            <a:round/>
            <a:headEnd/>
            <a:tailEnd/>
          </a:ln>
        </p:spPr>
      </p:pic>
      <p:sp>
        <p:nvSpPr>
          <p:cNvPr id="20483" name="Rectangle 2"/>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20484" name="Rectangle 3"/>
          <p:cNvSpPr>
            <a:spLocks noChangeArrowheads="1"/>
          </p:cNvSpPr>
          <p:nvPr/>
        </p:nvSpPr>
        <p:spPr bwMode="auto">
          <a:xfrm>
            <a:off x="228600" y="2955925"/>
            <a:ext cx="8637588" cy="1363663"/>
          </a:xfrm>
          <a:prstGeom prst="rect">
            <a:avLst/>
          </a:prstGeom>
          <a:solidFill>
            <a:srgbClr val="FFFFFF">
              <a:alpha val="65097"/>
            </a:srgbClr>
          </a:solidFill>
          <a:ln w="9525">
            <a:noFill/>
            <a:round/>
            <a:headEnd/>
            <a:tailEnd/>
          </a:ln>
        </p:spPr>
        <p:txBody>
          <a:bodyPr wrap="none" anchor="ctr"/>
          <a:lstStyle/>
          <a:p>
            <a:endParaRPr lang="en-US"/>
          </a:p>
        </p:txBody>
      </p:sp>
      <p:sp>
        <p:nvSpPr>
          <p:cNvPr id="20485" name="Text Box 4"/>
          <p:cNvSpPr txBox="1">
            <a:spLocks noChangeArrowheads="1"/>
          </p:cNvSpPr>
          <p:nvPr/>
        </p:nvSpPr>
        <p:spPr bwMode="auto">
          <a:xfrm>
            <a:off x="228600" y="3141663"/>
            <a:ext cx="8610600" cy="581025"/>
          </a:xfrm>
          <a:prstGeom prst="rect">
            <a:avLst/>
          </a:prstGeom>
          <a:noFill/>
          <a:ln w="9525">
            <a:noFill/>
            <a:round/>
            <a:headEnd/>
            <a:tailEnd/>
          </a:ln>
        </p:spPr>
        <p:txBody>
          <a:bodyPr lIns="90000" tIns="46800" rIns="90000" bIns="46800">
            <a:spAutoFit/>
          </a:bodyPr>
          <a:lstStyle/>
          <a:p>
            <a:pPr algn="ct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000000"/>
                </a:solidFill>
              </a:rPr>
              <a:t>Any Questions.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3075" name="Text Box 2"/>
          <p:cNvSpPr txBox="1">
            <a:spLocks noChangeArrowheads="1"/>
          </p:cNvSpPr>
          <p:nvPr/>
        </p:nvSpPr>
        <p:spPr bwMode="auto">
          <a:xfrm>
            <a:off x="182563" y="196850"/>
            <a:ext cx="7380287" cy="639763"/>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Agenda</a:t>
            </a:r>
          </a:p>
        </p:txBody>
      </p:sp>
      <p:sp>
        <p:nvSpPr>
          <p:cNvPr id="3076" name="Rectangle 3"/>
          <p:cNvSpPr>
            <a:spLocks noChangeArrowheads="1"/>
          </p:cNvSpPr>
          <p:nvPr/>
        </p:nvSpPr>
        <p:spPr bwMode="auto">
          <a:xfrm>
            <a:off x="152400" y="1219200"/>
            <a:ext cx="8839200" cy="5105400"/>
          </a:xfrm>
          <a:prstGeom prst="rect">
            <a:avLst/>
          </a:prstGeom>
          <a:noFill/>
          <a:ln w="9360">
            <a:solidFill>
              <a:srgbClr val="000000"/>
            </a:solidFill>
            <a:miter lim="800000"/>
            <a:headEnd/>
            <a:tailEnd/>
          </a:ln>
        </p:spPr>
        <p:txBody>
          <a:bodyPr wrap="none" anchor="ctr"/>
          <a:lstStyle/>
          <a:p>
            <a:endParaRPr lang="en-US"/>
          </a:p>
        </p:txBody>
      </p:sp>
      <p:sp>
        <p:nvSpPr>
          <p:cNvPr id="3077" name="Text Box 4"/>
          <p:cNvSpPr txBox="1">
            <a:spLocks noChangeArrowheads="1"/>
          </p:cNvSpPr>
          <p:nvPr/>
        </p:nvSpPr>
        <p:spPr bwMode="auto">
          <a:xfrm>
            <a:off x="228600" y="1341438"/>
            <a:ext cx="8915400" cy="4752975"/>
          </a:xfrm>
          <a:prstGeom prst="rect">
            <a:avLst/>
          </a:prstGeom>
          <a:noFill/>
          <a:ln w="9525">
            <a:noFill/>
            <a:round/>
            <a:headEnd/>
            <a:tailEnd/>
          </a:ln>
        </p:spPr>
        <p:txBody>
          <a:bodyPr/>
          <a:lstStyle/>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1.	  Scotia Client Base.</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2.	  Internet Layer 8 Reporting.</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3.  Technical Description Internet Layer 8 Reporting.</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4.   UTM Dash-Board.</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5.	  Defining Objects.</a:t>
            </a:r>
          </a:p>
          <a:p>
            <a:pPr marL="457200" indent="-457200">
              <a:spcBef>
                <a:spcPts val="600"/>
              </a:spcBef>
              <a:buFont typeface="Times New Roman" pitchFamily="18" charset="0"/>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Reports ;– </a:t>
            </a:r>
          </a:p>
          <a:p>
            <a:pPr marL="1200150" lvl="1" indent="-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6.1  Dash-Board. </a:t>
            </a:r>
          </a:p>
          <a:p>
            <a:pPr marL="1200150" lvl="1" indent="-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6.2  Report Samples ( 1 – 3 ).</a:t>
            </a:r>
          </a:p>
          <a:p>
            <a:pPr marL="1200150" lvl="1" indent="-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6.3  Generated Reports.</a:t>
            </a:r>
          </a:p>
          <a:p>
            <a:pPr marL="457200" indent="-457200">
              <a:spcBef>
                <a:spcPts val="600"/>
              </a:spcBef>
              <a:buFont typeface="Times New Roman" pitchFamily="18" charset="0"/>
              <a:buAutoNum type="arabicPeriod" startAt="7"/>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Benefits of LAN Management System.</a:t>
            </a:r>
          </a:p>
          <a:p>
            <a:pPr marL="457200" indent="-457200">
              <a:spcBef>
                <a:spcPts val="600"/>
              </a:spcBef>
              <a:buFont typeface="Times New Roman" pitchFamily="18" charset="0"/>
              <a:buAutoNum type="arabicPeriod" startAt="7"/>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a:solidFill>
                  <a:srgbClr val="000000"/>
                </a:solidFill>
              </a:rPr>
              <a:t>Proposal.</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solidFill>
                  <a:srgbClr val="000000"/>
                </a:solidFill>
              </a:rPr>
              <a:t>     Any Other Questions.</a:t>
            </a:r>
          </a:p>
          <a:p>
            <a:pPr marL="741363" lvl="1" indent="-284163">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a:solidFill>
                <a:srgbClr val="000000"/>
              </a:solidFill>
            </a:endParaRPr>
          </a:p>
          <a:p>
            <a:pPr marL="741363" lvl="1" indent="-284163">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4099" name="Text Box 2"/>
          <p:cNvSpPr txBox="1">
            <a:spLocks noChangeArrowheads="1"/>
          </p:cNvSpPr>
          <p:nvPr/>
        </p:nvSpPr>
        <p:spPr bwMode="auto">
          <a:xfrm>
            <a:off x="182563" y="196850"/>
            <a:ext cx="7380287" cy="639763"/>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1.   Scotia Client Base.</a:t>
            </a:r>
          </a:p>
        </p:txBody>
      </p:sp>
      <p:sp>
        <p:nvSpPr>
          <p:cNvPr id="4100" name="Rectangle 3"/>
          <p:cNvSpPr>
            <a:spLocks noChangeArrowheads="1"/>
          </p:cNvSpPr>
          <p:nvPr/>
        </p:nvSpPr>
        <p:spPr bwMode="auto">
          <a:xfrm>
            <a:off x="152400" y="1219200"/>
            <a:ext cx="8839200" cy="5105400"/>
          </a:xfrm>
          <a:prstGeom prst="rect">
            <a:avLst/>
          </a:prstGeom>
          <a:noFill/>
          <a:ln w="9360">
            <a:solidFill>
              <a:srgbClr val="000000"/>
            </a:solidFill>
            <a:miter lim="800000"/>
            <a:headEnd/>
            <a:tailEnd/>
          </a:ln>
        </p:spPr>
        <p:txBody>
          <a:bodyPr wrap="none" anchor="ctr"/>
          <a:lstStyle/>
          <a:p>
            <a:endParaRPr lang="en-US"/>
          </a:p>
        </p:txBody>
      </p:sp>
      <p:sp>
        <p:nvSpPr>
          <p:cNvPr id="4101" name="Text Box 4"/>
          <p:cNvSpPr txBox="1">
            <a:spLocks noChangeArrowheads="1"/>
          </p:cNvSpPr>
          <p:nvPr/>
        </p:nvSpPr>
        <p:spPr bwMode="auto">
          <a:xfrm>
            <a:off x="384175" y="1341438"/>
            <a:ext cx="8375650" cy="4752975"/>
          </a:xfrm>
          <a:prstGeom prst="rect">
            <a:avLst/>
          </a:prstGeom>
          <a:noFill/>
          <a:ln w="9525">
            <a:noFill/>
            <a:round/>
            <a:headEnd/>
            <a:tailEnd/>
          </a:ln>
        </p:spPr>
        <p:txBody>
          <a:bodyPr/>
          <a:lstStyle/>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UK British Foreign and Commonwealth Office ( FCO ) – Basra / Baghdad, Iraq.</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Kyrgyz Republic Emergency Services.</a:t>
            </a:r>
          </a:p>
          <a:p>
            <a:pPr marL="741363" lvl="1" indent="-28416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Restoration of Emergency Services ( thro FCO / DFID )</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Pakistan Restoration Emergency Services after Earthquake Oct 2005.</a:t>
            </a:r>
          </a:p>
          <a:p>
            <a:pPr marL="741363" lvl="1" indent="-28416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Setting up ERRC to ensure Transparency for Donators.</a:t>
            </a:r>
          </a:p>
          <a:p>
            <a:pPr marL="741363" lvl="1" indent="-28416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Setting up Emergency Telecommunications in Northern Pakistan.</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USA Department of State, Washington / Baghdad Embassy.</a:t>
            </a:r>
          </a:p>
          <a:p>
            <a:pPr marL="341313" indent="-341313">
              <a:spcBef>
                <a:spcPts val="4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	 -     Setting up High Tech Security / Telecom Systems.</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Oil Companies Shell / Chevron / Mobil / Texaco / Agip / Conoco Phillips.</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Oil Service Companies Schlumberger / Intel / Willbros / African Oil Field Services / Weatherford / Dredger International.</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Nigerian Government Projects PTF / NCC / NDDC / Niger Delta States / Alscon / Asferro / Le Meridien Hotel Uyo.  </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Airlines Lufthansa / United Airlines.</a:t>
            </a:r>
            <a:r>
              <a:rPr lang="en-US">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5123" name="Text Box 2"/>
          <p:cNvSpPr txBox="1">
            <a:spLocks noChangeArrowheads="1"/>
          </p:cNvSpPr>
          <p:nvPr/>
        </p:nvSpPr>
        <p:spPr bwMode="auto">
          <a:xfrm>
            <a:off x="182563" y="196850"/>
            <a:ext cx="7380287" cy="639763"/>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Summary.</a:t>
            </a:r>
          </a:p>
        </p:txBody>
      </p:sp>
      <p:sp>
        <p:nvSpPr>
          <p:cNvPr id="5124" name="Rectangle 3"/>
          <p:cNvSpPr>
            <a:spLocks noChangeArrowheads="1"/>
          </p:cNvSpPr>
          <p:nvPr/>
        </p:nvSpPr>
        <p:spPr bwMode="auto">
          <a:xfrm>
            <a:off x="152400" y="1219200"/>
            <a:ext cx="8839200" cy="5105400"/>
          </a:xfrm>
          <a:prstGeom prst="rect">
            <a:avLst/>
          </a:prstGeom>
          <a:noFill/>
          <a:ln w="9360">
            <a:solidFill>
              <a:srgbClr val="000000"/>
            </a:solidFill>
            <a:miter lim="800000"/>
            <a:headEnd/>
            <a:tailEnd/>
          </a:ln>
        </p:spPr>
        <p:txBody>
          <a:bodyPr wrap="none" anchor="ctr"/>
          <a:lstStyle/>
          <a:p>
            <a:endParaRPr lang="en-US"/>
          </a:p>
        </p:txBody>
      </p:sp>
      <p:sp>
        <p:nvSpPr>
          <p:cNvPr id="5125" name="Text Box 4"/>
          <p:cNvSpPr txBox="1">
            <a:spLocks noChangeArrowheads="1"/>
          </p:cNvSpPr>
          <p:nvPr/>
        </p:nvSpPr>
        <p:spPr bwMode="auto">
          <a:xfrm>
            <a:off x="384175" y="1341438"/>
            <a:ext cx="8375650" cy="4752975"/>
          </a:xfrm>
          <a:prstGeom prst="rect">
            <a:avLst/>
          </a:prstGeom>
          <a:noFill/>
          <a:ln w="9525">
            <a:noFill/>
            <a:round/>
            <a:headEnd/>
            <a:tailEnd/>
          </a:ln>
        </p:spPr>
        <p:txBody>
          <a:bodyPr/>
          <a:lstStyle/>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Capability to provide a Priority to Internet / LAN users within the Company :-</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1 – Senior Management.</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2 – Middle Management.</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3 – Management.</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4 – Consultants.</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5 – Principle / Senior Engineers.</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Class 6 / 8 – As Defined  by the Company.</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Barring of Internet Sites to all / dedicated Staff, during Working Hours :-</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Chat Sites.</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Yahoo.</a:t>
            </a:r>
          </a:p>
          <a:p>
            <a:pPr marL="1084263" lvl="1"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Audio / Video Sites, ect.</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Provision of Detailed Reports on Internet use, from the Largest User to the Least usage .</a:t>
            </a:r>
          </a:p>
          <a:p>
            <a:pPr marL="341313" indent="-341313">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0000"/>
                </a:solidFill>
              </a:rPr>
              <a:t>The Following Presentation provides the Detail of the above issues.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8013" cy="5257800"/>
          </a:xfrm>
        </p:spPr>
        <p:txBody>
          <a:bodyPr>
            <a:normAutofit fontScale="32500" lnSpcReduction="20000"/>
          </a:bodyPr>
          <a:lstStyle/>
          <a:p>
            <a:pPr>
              <a:buFont typeface="Times New Roman" pitchFamily="16" charset="0"/>
              <a:buChar char="•"/>
              <a:defRPr/>
            </a:pPr>
            <a:endParaRPr lang="en-US" sz="5000" dirty="0" smtClean="0"/>
          </a:p>
          <a:p>
            <a:pPr>
              <a:buFont typeface="Times New Roman" pitchFamily="16" charset="0"/>
              <a:buChar char="•"/>
              <a:defRPr/>
            </a:pPr>
            <a:r>
              <a:rPr lang="en-US" sz="5500" dirty="0" smtClean="0"/>
              <a:t>Internet Layer 8 Reporting entails reporting network activities referencing the Human Layer, that is identifying activities based on the users rather than confusing codes.</a:t>
            </a:r>
          </a:p>
          <a:p>
            <a:pPr>
              <a:buFont typeface="Times New Roman" pitchFamily="16" charset="0"/>
              <a:buChar char="•"/>
              <a:defRPr/>
            </a:pPr>
            <a:endParaRPr lang="en-US" sz="5500" dirty="0" smtClean="0"/>
          </a:p>
          <a:p>
            <a:pPr>
              <a:buFont typeface="Times New Roman" pitchFamily="16" charset="0"/>
              <a:buChar char="•"/>
              <a:defRPr/>
            </a:pPr>
            <a:r>
              <a:rPr lang="en-US" sz="5500" dirty="0" smtClean="0"/>
              <a:t>Current </a:t>
            </a:r>
            <a:r>
              <a:rPr lang="en-US" sz="5500" dirty="0"/>
              <a:t>corporate policies surrounding network security often neglect the most critical and weak security component: the human element. An organization's overall security is only as strong as its weakest link – the user</a:t>
            </a:r>
            <a:r>
              <a:rPr lang="en-US" sz="5500" dirty="0" smtClean="0"/>
              <a:t>.</a:t>
            </a:r>
          </a:p>
          <a:p>
            <a:pPr>
              <a:buFont typeface="Times New Roman" pitchFamily="18" charset="0"/>
              <a:buNone/>
              <a:defRPr/>
            </a:pPr>
            <a:endParaRPr lang="en-US" sz="5500" dirty="0"/>
          </a:p>
          <a:p>
            <a:pPr>
              <a:buFont typeface="Times New Roman" pitchFamily="16" charset="0"/>
              <a:buChar char="•"/>
              <a:defRPr/>
            </a:pPr>
            <a:r>
              <a:rPr lang="en-US" sz="5500" dirty="0" smtClean="0"/>
              <a:t>In </a:t>
            </a:r>
            <a:r>
              <a:rPr lang="en-US" sz="5500" dirty="0"/>
              <a:t>order to address the concerns of gaining visibility and controls on user activity in the network, </a:t>
            </a:r>
            <a:r>
              <a:rPr lang="en-US" sz="5500" dirty="0" smtClean="0"/>
              <a:t>the </a:t>
            </a:r>
            <a:r>
              <a:rPr lang="en-US" sz="5500" dirty="0"/>
              <a:t>Layer 8 technology has been derived out of the need for a more robust network security system which can include a user's human identity as part of the firewall rule matching criteria</a:t>
            </a:r>
            <a:r>
              <a:rPr lang="en-US" sz="5500" dirty="0" smtClean="0"/>
              <a:t>.</a:t>
            </a:r>
          </a:p>
          <a:p>
            <a:pPr>
              <a:buFont typeface="Times New Roman" pitchFamily="18" charset="0"/>
              <a:buNone/>
              <a:defRPr/>
            </a:pPr>
            <a:endParaRPr lang="en-US" sz="5500" dirty="0" smtClean="0"/>
          </a:p>
          <a:p>
            <a:pPr>
              <a:buFont typeface="Times New Roman" pitchFamily="16" charset="0"/>
              <a:buChar char="•"/>
              <a:defRPr/>
            </a:pPr>
            <a:r>
              <a:rPr lang="en-US" sz="5500" dirty="0" smtClean="0"/>
              <a:t>By definition, Layer 8 Technology treats user identity the 8th layer or the “human layer” in the network protocol stack. This allows administrators to uniquely identify users, control Internet activity of these users in the network, and enable policy-setting and reporting by username.</a:t>
            </a:r>
            <a:r>
              <a:rPr lang="en-US" sz="5500" dirty="0"/>
              <a:t> </a:t>
            </a:r>
          </a:p>
        </p:txBody>
      </p:sp>
      <p:sp>
        <p:nvSpPr>
          <p:cNvPr id="6147" name="Rectangle 4"/>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6148" name="Text Box 4"/>
          <p:cNvSpPr txBox="1">
            <a:spLocks noChangeArrowheads="1"/>
          </p:cNvSpPr>
          <p:nvPr/>
        </p:nvSpPr>
        <p:spPr bwMode="auto">
          <a:xfrm>
            <a:off x="0" y="381000"/>
            <a:ext cx="7696200" cy="401638"/>
          </a:xfrm>
          <a:prstGeom prst="rect">
            <a:avLst/>
          </a:prstGeom>
          <a:noFill/>
          <a:ln w="9525">
            <a:noFill/>
            <a:round/>
            <a:headEnd/>
            <a:tailEnd/>
          </a:ln>
        </p:spPr>
        <p:txBody>
          <a:bodyPr lIns="90000" tIns="46800" rIns="90000" bIns="46800">
            <a:spAutoFit/>
          </a:bodyPr>
          <a:lstStyle/>
          <a:p>
            <a:r>
              <a:rPr lang="en-US" sz="2000" b="1"/>
              <a:t>2.   INTERNET LAYER 8 REPORTING……..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7171"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3.   Technical Description Internet Layer 8 Reporting.</a:t>
            </a:r>
          </a:p>
        </p:txBody>
      </p:sp>
      <p:pic>
        <p:nvPicPr>
          <p:cNvPr id="7172" name="Picture 6"/>
          <p:cNvPicPr>
            <a:picLocks noChangeAspect="1" noChangeArrowheads="1"/>
          </p:cNvPicPr>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
        <p:nvSpPr>
          <p:cNvPr id="7" name="TextBox 6"/>
          <p:cNvSpPr txBox="1"/>
          <p:nvPr/>
        </p:nvSpPr>
        <p:spPr>
          <a:xfrm>
            <a:off x="381000" y="1295400"/>
            <a:ext cx="6494463" cy="646113"/>
          </a:xfrm>
          <a:prstGeom prst="rect">
            <a:avLst/>
          </a:prstGeom>
          <a:noFill/>
        </p:spPr>
        <p:txBody>
          <a:bodyPr wrap="none">
            <a:spAutoFit/>
          </a:bodyPr>
          <a:lstStyle/>
          <a:p>
            <a:pPr>
              <a:buFont typeface="Times New Roman" pitchFamily="16" charset="0"/>
              <a:buNone/>
              <a:defRPr/>
            </a:pPr>
            <a:r>
              <a:rPr lang="en-US" dirty="0">
                <a:solidFill>
                  <a:schemeClr val="tx1">
                    <a:lumMod val="95000"/>
                    <a:lumOff val="5000"/>
                  </a:schemeClr>
                </a:solidFill>
              </a:rPr>
              <a:t>This is a simple example of a network system with UTM layer </a:t>
            </a:r>
          </a:p>
          <a:p>
            <a:pPr>
              <a:buFont typeface="Times New Roman" pitchFamily="16" charset="0"/>
              <a:buNone/>
              <a:defRPr/>
            </a:pPr>
            <a:r>
              <a:rPr lang="en-US" dirty="0">
                <a:solidFill>
                  <a:schemeClr val="tx1">
                    <a:lumMod val="95000"/>
                    <a:lumOff val="5000"/>
                  </a:schemeClr>
                </a:solidFill>
              </a:rPr>
              <a:t>8 Reporting.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cstate="print"/>
          <a:srcRect t="16667" r="5124" b="6250"/>
          <a:stretch>
            <a:fillRect/>
          </a:stretch>
        </p:blipFill>
        <p:spPr bwMode="auto">
          <a:xfrm>
            <a:off x="0" y="1057275"/>
            <a:ext cx="9144000" cy="5178425"/>
          </a:xfrm>
          <a:prstGeom prst="rect">
            <a:avLst/>
          </a:prstGeom>
          <a:noFill/>
          <a:ln w="9525">
            <a:noFill/>
            <a:miter lim="800000"/>
            <a:headEnd/>
            <a:tailEnd/>
          </a:ln>
        </p:spPr>
      </p:pic>
      <p:sp>
        <p:nvSpPr>
          <p:cNvPr id="8195"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r>
              <a:rPr lang="en-US" sz="2000" b="1"/>
              <a:t>4.  UTM Dash-Board.</a:t>
            </a:r>
          </a:p>
        </p:txBody>
      </p:sp>
      <p:sp>
        <p:nvSpPr>
          <p:cNvPr id="8196" name="Text Box 2"/>
          <p:cNvSpPr txBox="1">
            <a:spLocks noChangeArrowheads="1"/>
          </p:cNvSpPr>
          <p:nvPr/>
        </p:nvSpPr>
        <p:spPr bwMode="auto">
          <a:xfrm>
            <a:off x="0" y="0"/>
            <a:ext cx="7620000" cy="9906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rPr>
              <a:t>                        </a:t>
            </a:r>
            <a:endParaRPr lang="en-US" sz="2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t="16667" r="22108" b="23958"/>
          <a:stretch>
            <a:fillRect/>
          </a:stretch>
        </p:blipFill>
        <p:spPr bwMode="auto">
          <a:xfrm>
            <a:off x="52388" y="1447800"/>
            <a:ext cx="9091612" cy="4298950"/>
          </a:xfrm>
          <a:prstGeom prst="rect">
            <a:avLst/>
          </a:prstGeom>
          <a:noFill/>
          <a:ln w="9525">
            <a:noFill/>
            <a:miter lim="800000"/>
            <a:headEnd/>
            <a:tailEnd/>
          </a:ln>
        </p:spPr>
      </p:pic>
      <p:sp>
        <p:nvSpPr>
          <p:cNvPr id="9219"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9220"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5.   Defining Individual Company Objects</a:t>
            </a:r>
          </a:p>
        </p:txBody>
      </p:sp>
      <p:sp>
        <p:nvSpPr>
          <p:cNvPr id="5" name="TextBox 4"/>
          <p:cNvSpPr txBox="1"/>
          <p:nvPr/>
        </p:nvSpPr>
        <p:spPr>
          <a:xfrm>
            <a:off x="0" y="5867400"/>
            <a:ext cx="9228138" cy="646113"/>
          </a:xfrm>
          <a:prstGeom prst="rect">
            <a:avLst/>
          </a:prstGeom>
          <a:noFill/>
        </p:spPr>
        <p:txBody>
          <a:bodyPr wrap="none">
            <a:spAutoFit/>
          </a:bodyPr>
          <a:lstStyle/>
          <a:p>
            <a:pPr>
              <a:buFont typeface="Arial" pitchFamily="34" charset="0"/>
              <a:buChar char="•"/>
              <a:defRPr/>
            </a:pPr>
            <a:r>
              <a:rPr lang="en-US" b="1" dirty="0">
                <a:solidFill>
                  <a:schemeClr val="tx1">
                    <a:lumMod val="95000"/>
                    <a:lumOff val="5000"/>
                  </a:schemeClr>
                </a:solidFill>
              </a:rPr>
              <a:t>Computer hosts and other devices in the network are been defined. </a:t>
            </a:r>
          </a:p>
          <a:p>
            <a:pPr>
              <a:buFont typeface="Arial" pitchFamily="34" charset="0"/>
              <a:buChar char="•"/>
              <a:defRPr/>
            </a:pPr>
            <a:r>
              <a:rPr lang="en-US" b="1" dirty="0">
                <a:solidFill>
                  <a:schemeClr val="tx1">
                    <a:lumMod val="95000"/>
                    <a:lumOff val="5000"/>
                  </a:schemeClr>
                </a:solidFill>
              </a:rPr>
              <a:t>Internet connections services and connection schedule are also defined for hosts.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t="7291" r="13908" b="10417"/>
          <a:stretch>
            <a:fillRect/>
          </a:stretch>
        </p:blipFill>
        <p:spPr bwMode="auto">
          <a:xfrm>
            <a:off x="0" y="1447800"/>
            <a:ext cx="8458200" cy="5105400"/>
          </a:xfrm>
          <a:prstGeom prst="rect">
            <a:avLst/>
          </a:prstGeom>
          <a:noFill/>
          <a:ln w="9525">
            <a:noFill/>
            <a:miter lim="800000"/>
            <a:headEnd/>
            <a:tailEnd/>
          </a:ln>
        </p:spPr>
      </p:pic>
      <p:sp>
        <p:nvSpPr>
          <p:cNvPr id="10243" name="Rectangle 1"/>
          <p:cNvSpPr>
            <a:spLocks noChangeArrowheads="1"/>
          </p:cNvSpPr>
          <p:nvPr/>
        </p:nvSpPr>
        <p:spPr bwMode="auto">
          <a:xfrm>
            <a:off x="0" y="0"/>
            <a:ext cx="9144000" cy="1066800"/>
          </a:xfrm>
          <a:prstGeom prst="rect">
            <a:avLst/>
          </a:prstGeom>
          <a:solidFill>
            <a:srgbClr val="4D4D4D"/>
          </a:solidFill>
          <a:ln w="9525">
            <a:noFill/>
            <a:round/>
            <a:headEnd/>
            <a:tailEnd/>
          </a:ln>
        </p:spPr>
        <p:txBody>
          <a:bodyPr wrap="none" anchor="ctr"/>
          <a:lstStyle/>
          <a:p>
            <a:endParaRPr lang="en-US"/>
          </a:p>
        </p:txBody>
      </p:sp>
      <p:sp>
        <p:nvSpPr>
          <p:cNvPr id="10244" name="Text Box 2"/>
          <p:cNvSpPr txBox="1">
            <a:spLocks noChangeArrowheads="1"/>
          </p:cNvSpPr>
          <p:nvPr/>
        </p:nvSpPr>
        <p:spPr bwMode="auto">
          <a:xfrm>
            <a:off x="304800" y="152400"/>
            <a:ext cx="8610600" cy="762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t>6.1   Reporting Dashboard.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DejaVu Sans"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DejaVu Sans"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613</Words>
  <Application>Microsoft Office PowerPoint</Application>
  <PresentationFormat>On-screen Show (4:3)</PresentationFormat>
  <Paragraphs>112</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DejaVu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Benefits…. </vt:lpstr>
      <vt:lpstr>  Benefits…. </vt:lpstr>
      <vt:lpstr>  Benefits….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afellingham</dc:creator>
  <cp:lastModifiedBy>James Sharp</cp:lastModifiedBy>
  <cp:revision>132</cp:revision>
  <cp:lastPrinted>1601-01-01T00:00:00Z</cp:lastPrinted>
  <dcterms:created xsi:type="dcterms:W3CDTF">2009-01-25T07:47:39Z</dcterms:created>
  <dcterms:modified xsi:type="dcterms:W3CDTF">2017-02-19T12:59:12Z</dcterms:modified>
</cp:coreProperties>
</file>