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75" r:id="rId4"/>
    <p:sldId id="276" r:id="rId5"/>
    <p:sldId id="277" r:id="rId6"/>
    <p:sldId id="258" r:id="rId7"/>
    <p:sldId id="259" r:id="rId8"/>
    <p:sldId id="265" r:id="rId9"/>
    <p:sldId id="266" r:id="rId10"/>
    <p:sldId id="269" r:id="rId11"/>
    <p:sldId id="267" r:id="rId12"/>
    <p:sldId id="260" r:id="rId13"/>
    <p:sldId id="270" r:id="rId14"/>
    <p:sldId id="271" r:id="rId15"/>
    <p:sldId id="272" r:id="rId16"/>
    <p:sldId id="274" r:id="rId17"/>
    <p:sldId id="261" r:id="rId18"/>
    <p:sldId id="262" r:id="rId19"/>
    <p:sldId id="273" r:id="rId20"/>
    <p:sldId id="278" r:id="rId21"/>
    <p:sldId id="279" r:id="rId22"/>
    <p:sldId id="28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E6F9B8CD-342D-4579-98EC-A8FD6B7370E1}" type="datetimeFigureOut">
              <a:rPr lang="en-US" smtClean="0"/>
              <a:pPr/>
              <a:t>2/19/2017</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kumimoji="0"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BBB5E19-F10A-4C2F-BF6F-11C513378A2E}"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F9B8CD-342D-4579-98EC-A8FD6B7370E1}" type="datetimeFigureOut">
              <a:rPr lang="en-US" smtClean="0"/>
              <a:pPr/>
              <a:t>2/19/2017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F9B8CD-342D-4579-98EC-A8FD6B7370E1}" type="datetimeFigureOut">
              <a:rPr lang="en-US" smtClean="0"/>
              <a:pPr/>
              <a:t>2/19/2017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2/19/2017</a:t>
            </a:fld>
            <a:endParaRPr lang="en-US"/>
          </a:p>
        </p:txBody>
      </p:sp>
      <p:sp>
        <p:nvSpPr>
          <p:cNvPr id="9" name="Slide Number Placeholder 8"/>
          <p:cNvSpPr>
            <a:spLocks noGrp="1"/>
          </p:cNvSpPr>
          <p:nvPr>
            <p:ph type="sldNum" sz="quarter" idx="15"/>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10" name="Footer Placeholder 9"/>
          <p:cNvSpPr>
            <a:spLocks noGrp="1"/>
          </p:cNvSpPr>
          <p:nvPr>
            <p:ph type="ftr" sz="quarter" idx="16"/>
          </p:nvPr>
        </p:nvSpPr>
        <p:spPr/>
        <p:txBody>
          <a:bodyPr rtlCol="0"/>
          <a:lstStyle/>
          <a:p>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E6F9B8CD-342D-4579-98EC-A8FD6B7370E1}" type="datetimeFigureOut">
              <a:rPr lang="en-US" smtClean="0"/>
              <a:pPr/>
              <a:t>2/19/2017</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kumimoji="0"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2BBB5E19-F10A-4C2F-BF6F-11C513378A2E}"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6F9B8CD-342D-4579-98EC-A8FD6B7370E1}" type="datetimeFigureOut">
              <a:rPr lang="en-US" smtClean="0"/>
              <a:pPr/>
              <a:t>2/19/2017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BBB5E19-F10A-4C2F-BF6F-11C513378A2E}" type="slidenum">
              <a:rPr kumimoji="0" lang="en-US" smtClean="0"/>
              <a:pPr/>
              <a:t>‹#›</a:t>
            </a:fld>
            <a:endParaRPr kumimoji="0"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6F9B8CD-342D-4579-98EC-A8FD6B7370E1}" type="datetimeFigureOut">
              <a:rPr lang="en-US" smtClean="0"/>
              <a:pPr/>
              <a:t>2/19/2017</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BBB5E19-F10A-4C2F-BF6F-11C513378A2E}" type="slidenum">
              <a:rPr kumimoji="0" lang="en-US" smtClean="0"/>
              <a:pPr/>
              <a:t>‹#›</a:t>
            </a:fld>
            <a:endParaRPr kumimoji="0"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2/19/2017</a:t>
            </a:fld>
            <a:endParaRPr lang="en-US"/>
          </a:p>
        </p:txBody>
      </p:sp>
      <p:sp>
        <p:nvSpPr>
          <p:cNvPr id="7" name="Slide Number Placeholder 6"/>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8" name="Footer Placeholder 7"/>
          <p:cNvSpPr>
            <a:spLocks noGrp="1"/>
          </p:cNvSpPr>
          <p:nvPr>
            <p:ph type="ftr" sz="quarter" idx="12"/>
          </p:nvPr>
        </p:nvSpPr>
        <p:spPr/>
        <p:txBody>
          <a:bodyPr rtlCol="0"/>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F9B8CD-342D-4579-98EC-A8FD6B7370E1}" type="datetimeFigureOut">
              <a:rPr lang="en-US" smtClean="0"/>
              <a:pPr/>
              <a:t>2/19/2017</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2/19/2017</a:t>
            </a:fld>
            <a:endParaRPr lang="en-US" dirty="0"/>
          </a:p>
        </p:txBody>
      </p:sp>
      <p:sp>
        <p:nvSpPr>
          <p:cNvPr id="22" name="Slide Number Placeholder 21"/>
          <p:cNvSpPr>
            <a:spLocks noGrp="1"/>
          </p:cNvSpPr>
          <p:nvPr>
            <p:ph type="sldNum" sz="quarter" idx="15"/>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23" name="Footer Placeholder 22"/>
          <p:cNvSpPr>
            <a:spLocks noGrp="1"/>
          </p:cNvSpPr>
          <p:nvPr>
            <p:ph type="ftr" sz="quarter" idx="16"/>
          </p:nvPr>
        </p:nvSpPr>
        <p:spPr/>
        <p:txBody>
          <a:bodyPr rtlCol="0"/>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2/19/2017</a:t>
            </a:fld>
            <a:endParaRPr lang="en-US"/>
          </a:p>
        </p:txBody>
      </p:sp>
      <p:sp>
        <p:nvSpPr>
          <p:cNvPr id="18" name="Slide Number Placeholder 17"/>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21" name="Footer Placeholder 20"/>
          <p:cNvSpPr>
            <a:spLocks noGrp="1"/>
          </p:cNvSpPr>
          <p:nvPr>
            <p:ph type="ftr" sz="quarter" idx="12"/>
          </p:nvPr>
        </p:nvSpPr>
        <p:spPr/>
        <p:txBody>
          <a:bodyPr rtlCol="0"/>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lgn="r" eaLnBrk="1" latinLnBrk="0" hangingPunct="1"/>
            <a:fld id="{E6F9B8CD-342D-4579-98EC-A8FD6B7370E1}" type="datetimeFigureOut">
              <a:rPr lang="en-US" smtClean="0"/>
              <a:pPr algn="r" eaLnBrk="1" latinLnBrk="0" hangingPunct="1"/>
              <a:t>2/19/2017</a:t>
            </a:fld>
            <a:endParaRPr lang="en-US" dirty="0">
              <a:solidFill>
                <a:schemeClr val="tx2"/>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lgn="l" eaLnBrk="1" latinLnBrk="0" hangingPunct="1"/>
            <a:endParaRPr kumimoji="0" lang="en-US" dirty="0">
              <a:solidFill>
                <a:schemeClr val="tx2"/>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blogs.phillyburbs.com/news/intelligencer/wp-content/blogs.dir/4/files/2009/January/Friday/septa.gi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mailto:admin@scotia-world.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solidFill>
                  <a:srgbClr val="FF0000"/>
                </a:solidFill>
                <a:latin typeface="Arial Black" pitchFamily="34" charset="0"/>
                <a:cs typeface="Aharoni" pitchFamily="2" charset="-79"/>
              </a:rPr>
              <a:t>Intelligent Non-Invasive Bomb Detection Solutions for the federal government of </a:t>
            </a:r>
            <a:r>
              <a:rPr lang="en-US" dirty="0" err="1" smtClean="0">
                <a:solidFill>
                  <a:srgbClr val="FF0000"/>
                </a:solidFill>
                <a:latin typeface="Arial Black" pitchFamily="34" charset="0"/>
                <a:cs typeface="Aharoni" pitchFamily="2" charset="-79"/>
              </a:rPr>
              <a:t>nigeria</a:t>
            </a:r>
            <a:endParaRPr lang="en-US" dirty="0">
              <a:solidFill>
                <a:srgbClr val="FF0000"/>
              </a:solidFill>
              <a:latin typeface="Arial Black" pitchFamily="34" charset="0"/>
              <a:cs typeface="Aharoni" pitchFamily="2" charset="-79"/>
            </a:endParaRPr>
          </a:p>
        </p:txBody>
      </p:sp>
      <p:sp>
        <p:nvSpPr>
          <p:cNvPr id="3" name="Subtitle 2"/>
          <p:cNvSpPr>
            <a:spLocks noGrp="1"/>
          </p:cNvSpPr>
          <p:nvPr>
            <p:ph type="subTitle" idx="1"/>
          </p:nvPr>
        </p:nvSpPr>
        <p:spPr/>
        <p:txBody>
          <a:bodyPr/>
          <a:lstStyle/>
          <a:p>
            <a:pPr algn="ctr"/>
            <a:endParaRPr lang="en-US" dirty="0" smtClean="0"/>
          </a:p>
          <a:p>
            <a:pPr algn="ctr"/>
            <a:r>
              <a:rPr lang="en-US" dirty="0" smtClean="0">
                <a:solidFill>
                  <a:schemeClr val="tx1"/>
                </a:solidFill>
                <a:latin typeface="Arial Black" pitchFamily="34" charset="0"/>
              </a:rPr>
              <a:t>Joshua A. </a:t>
            </a:r>
            <a:r>
              <a:rPr lang="en-US" dirty="0" err="1" smtClean="0">
                <a:solidFill>
                  <a:schemeClr val="tx1"/>
                </a:solidFill>
                <a:latin typeface="Arial Black" pitchFamily="34" charset="0"/>
              </a:rPr>
              <a:t>Denila</a:t>
            </a:r>
            <a:endParaRPr lang="en-US" dirty="0" smtClean="0">
              <a:solidFill>
                <a:schemeClr val="tx1"/>
              </a:solidFill>
              <a:latin typeface="Arial Black" pitchFamily="34" charset="0"/>
            </a:endParaRPr>
          </a:p>
          <a:p>
            <a:pPr algn="ctr"/>
            <a:r>
              <a:rPr lang="en-US" dirty="0" smtClean="0">
                <a:solidFill>
                  <a:schemeClr val="tx1"/>
                </a:solidFill>
                <a:latin typeface="Arial Black" pitchFamily="34" charset="0"/>
              </a:rPr>
              <a:t>Scotia Group (UK, Nigeria, UAE)</a:t>
            </a:r>
            <a:endParaRPr lang="en-US" dirty="0">
              <a:solidFill>
                <a:schemeClr val="tx1"/>
              </a:solidFill>
              <a:latin typeface="Arial Black" pitchFamily="34" charset="0"/>
            </a:endParaRPr>
          </a:p>
        </p:txBody>
      </p:sp>
      <p:pic>
        <p:nvPicPr>
          <p:cNvPr id="1028" name="Picture 4"/>
          <p:cNvPicPr>
            <a:picLocks noChangeAspect="1" noChangeArrowheads="1"/>
          </p:cNvPicPr>
          <p:nvPr/>
        </p:nvPicPr>
        <p:blipFill>
          <a:blip r:embed="rId2" cstate="print"/>
          <a:srcRect/>
          <a:stretch>
            <a:fillRect/>
          </a:stretch>
        </p:blipFill>
        <p:spPr bwMode="auto">
          <a:xfrm>
            <a:off x="2895600" y="0"/>
            <a:ext cx="3657600" cy="846894"/>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1" y="6362700"/>
            <a:ext cx="9144000" cy="4953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0" y="1371600"/>
            <a:ext cx="91440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467600" cy="1143000"/>
          </a:xfrm>
        </p:spPr>
        <p:txBody>
          <a:bodyPr/>
          <a:lstStyle/>
          <a:p>
            <a:r>
              <a:rPr lang="en-US" dirty="0" smtClean="0">
                <a:solidFill>
                  <a:srgbClr val="FF0000"/>
                </a:solidFill>
              </a:rPr>
              <a:t>Performance</a:t>
            </a:r>
            <a:endParaRPr lang="en-US" dirty="0">
              <a:solidFill>
                <a:srgbClr val="FF0000"/>
              </a:solidFill>
            </a:endParaRPr>
          </a:p>
        </p:txBody>
      </p:sp>
      <p:sp>
        <p:nvSpPr>
          <p:cNvPr id="7" name="Rectangle 4"/>
          <p:cNvSpPr>
            <a:spLocks noChangeArrowheads="1"/>
          </p:cNvSpPr>
          <p:nvPr/>
        </p:nvSpPr>
        <p:spPr bwMode="auto">
          <a:xfrm>
            <a:off x="457200"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eaLnBrk="1" hangingPunct="1">
              <a:defRPr/>
            </a:pPr>
            <a:r>
              <a:rPr lang="en-US" sz="3600">
                <a:solidFill>
                  <a:schemeClr val="hlink"/>
                </a:solidFill>
                <a:effectLst>
                  <a:outerShdw blurRad="38100" dist="38100" dir="2700000" algn="tl">
                    <a:srgbClr val="C0C0C0"/>
                  </a:outerShdw>
                </a:effectLst>
                <a:latin typeface="Tahoma" pitchFamily="34" charset="0"/>
              </a:rPr>
              <a:t>	</a:t>
            </a:r>
          </a:p>
        </p:txBody>
      </p:sp>
      <p:sp>
        <p:nvSpPr>
          <p:cNvPr id="8" name="Rectangle 82"/>
          <p:cNvSpPr>
            <a:spLocks noChangeArrowheads="1"/>
          </p:cNvSpPr>
          <p:nvPr/>
        </p:nvSpPr>
        <p:spPr bwMode="auto">
          <a:xfrm>
            <a:off x="152400" y="1447800"/>
            <a:ext cx="8077200" cy="5715000"/>
          </a:xfrm>
          <a:prstGeom prst="rect">
            <a:avLst/>
          </a:prstGeom>
          <a:noFill/>
          <a:ln w="9525">
            <a:noFill/>
            <a:miter lim="800000"/>
            <a:headEnd/>
            <a:tailEnd/>
          </a:ln>
          <a:effectLst/>
        </p:spPr>
        <p:txBody>
          <a:bodyPr/>
          <a:lstStyle/>
          <a:p>
            <a:pPr marL="742950" lvl="1" indent="-285750" algn="l" eaLnBrk="1" hangingPunct="1">
              <a:spcBef>
                <a:spcPct val="20000"/>
              </a:spcBef>
              <a:buClr>
                <a:schemeClr val="hlink"/>
              </a:buClr>
              <a:buFontTx/>
              <a:buChar char="•"/>
            </a:pPr>
            <a:r>
              <a:rPr lang="en-US" sz="1800" dirty="0">
                <a:latin typeface="Tahoma" pitchFamily="34" charset="0"/>
              </a:rPr>
              <a:t>Our </a:t>
            </a:r>
            <a:r>
              <a:rPr lang="en-US" sz="1800" dirty="0" err="1">
                <a:latin typeface="Tahoma" pitchFamily="34" charset="0"/>
              </a:rPr>
              <a:t>Atometry</a:t>
            </a:r>
            <a:r>
              <a:rPr lang="en-US" sz="1800" baseline="30000" dirty="0" err="1">
                <a:latin typeface="Tahoma" pitchFamily="34" charset="0"/>
              </a:rPr>
              <a:t>TM</a:t>
            </a:r>
            <a:r>
              <a:rPr lang="en-US" sz="1800" dirty="0">
                <a:latin typeface="Tahoma" pitchFamily="34" charset="0"/>
              </a:rPr>
              <a:t>-based systems are perhaps the only detection system of their kind that calculates its Probability of Detection (</a:t>
            </a:r>
            <a:r>
              <a:rPr lang="en-US" sz="1800" dirty="0" err="1">
                <a:latin typeface="Tahoma" pitchFamily="34" charset="0"/>
              </a:rPr>
              <a:t>PoD</a:t>
            </a:r>
            <a:r>
              <a:rPr lang="en-US" sz="1800" dirty="0">
                <a:latin typeface="Tahoma" pitchFamily="34" charset="0"/>
              </a:rPr>
              <a:t>) in real-time every second by way of sophisticated statistical analysis by way of AI and complex algorithms. </a:t>
            </a:r>
          </a:p>
          <a:p>
            <a:pPr marL="742950" lvl="1" indent="-285750" algn="l" eaLnBrk="1" hangingPunct="1">
              <a:spcBef>
                <a:spcPct val="20000"/>
              </a:spcBef>
              <a:buClr>
                <a:schemeClr val="hlink"/>
              </a:buClr>
              <a:buFontTx/>
              <a:buChar char="•"/>
            </a:pPr>
            <a:endParaRPr lang="en-US" sz="1800" dirty="0">
              <a:latin typeface="Tahoma" pitchFamily="34" charset="0"/>
            </a:endParaRPr>
          </a:p>
          <a:p>
            <a:pPr marL="742950" lvl="1" indent="-285750" algn="l" eaLnBrk="1" hangingPunct="1">
              <a:spcBef>
                <a:spcPct val="20000"/>
              </a:spcBef>
              <a:buClr>
                <a:schemeClr val="hlink"/>
              </a:buClr>
              <a:buFontTx/>
              <a:buChar char="•"/>
            </a:pPr>
            <a:r>
              <a:rPr lang="en-US" sz="1800" dirty="0">
                <a:latin typeface="Tahoma" pitchFamily="34" charset="0"/>
              </a:rPr>
              <a:t>Interrogation results including </a:t>
            </a:r>
            <a:r>
              <a:rPr lang="en-US" sz="1800" dirty="0" err="1">
                <a:latin typeface="Tahoma" pitchFamily="34" charset="0"/>
              </a:rPr>
              <a:t>PoD</a:t>
            </a:r>
            <a:r>
              <a:rPr lang="en-US" sz="1800" dirty="0">
                <a:latin typeface="Tahoma" pitchFamily="34" charset="0"/>
              </a:rPr>
              <a:t> are a function of the target’s density, distance from detector and activation time (exposure to neutrons) also known as detection time.</a:t>
            </a:r>
          </a:p>
          <a:p>
            <a:pPr marL="742950" lvl="1" indent="-285750" algn="l" eaLnBrk="1" hangingPunct="1">
              <a:spcBef>
                <a:spcPct val="20000"/>
              </a:spcBef>
              <a:buClr>
                <a:schemeClr val="hlink"/>
              </a:buClr>
              <a:buFontTx/>
              <a:buChar char="•"/>
            </a:pPr>
            <a:endParaRPr lang="en-US" sz="1800" dirty="0">
              <a:latin typeface="Tahoma" pitchFamily="34" charset="0"/>
            </a:endParaRPr>
          </a:p>
          <a:p>
            <a:pPr marL="742950" lvl="1" indent="-285750" algn="l" eaLnBrk="1" hangingPunct="1">
              <a:spcBef>
                <a:spcPct val="20000"/>
              </a:spcBef>
              <a:buClr>
                <a:schemeClr val="hlink"/>
              </a:buClr>
              <a:buFontTx/>
              <a:buChar char="•"/>
            </a:pPr>
            <a:r>
              <a:rPr lang="en-US" sz="1800" dirty="0">
                <a:latin typeface="Tahoma" pitchFamily="34" charset="0"/>
              </a:rPr>
              <a:t>Our systems for example can detect 40 Kg explosive like RDX in about  45 seconds from approximately 2 ft with 98% </a:t>
            </a:r>
            <a:r>
              <a:rPr lang="en-US" sz="1800" dirty="0" err="1">
                <a:latin typeface="Tahoma" pitchFamily="34" charset="0"/>
              </a:rPr>
              <a:t>PoD</a:t>
            </a:r>
            <a:r>
              <a:rPr lang="en-US" sz="1800" dirty="0">
                <a:latin typeface="Tahoma" pitchFamily="34" charset="0"/>
              </a:rPr>
              <a:t> with 2% false alarm rate (FAR). If the operator selects a lower </a:t>
            </a:r>
            <a:r>
              <a:rPr lang="en-US" sz="1800" dirty="0" err="1">
                <a:latin typeface="Tahoma" pitchFamily="34" charset="0"/>
              </a:rPr>
              <a:t>PoD</a:t>
            </a:r>
            <a:r>
              <a:rPr lang="en-US" sz="1800" dirty="0">
                <a:latin typeface="Tahoma" pitchFamily="34" charset="0"/>
              </a:rPr>
              <a:t> (confidence threshold) or there is greater amount of explosive or target is closer to detector, the detection time would be considerably less. </a:t>
            </a:r>
          </a:p>
          <a:p>
            <a:pPr marL="742950" lvl="1" indent="-285750" algn="l" eaLnBrk="1" hangingPunct="1">
              <a:spcBef>
                <a:spcPct val="20000"/>
              </a:spcBef>
              <a:buClr>
                <a:schemeClr val="hlink"/>
              </a:buClr>
              <a:buFontTx/>
              <a:buChar char="•"/>
            </a:pPr>
            <a:endParaRPr lang="en-US" sz="1800" dirty="0">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4"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05"/>
                                          </p:val>
                                        </p:tav>
                                        <p:tav tm="100000">
                                          <p:val>
                                            <p:strVal val="#ppt_y"/>
                                          </p:val>
                                        </p:tav>
                                      </p:tavLst>
                                    </p:anim>
                                  </p:childTnLst>
                                </p:cTn>
                              </p:par>
                              <p:par>
                                <p:cTn id="15" presetID="44" presetClass="entr" presetSubtype="0" fill="hold" grpId="0"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05"/>
                                          </p:val>
                                        </p:tav>
                                        <p:tav tm="100000">
                                          <p:val>
                                            <p:strVal val="#ppt_y"/>
                                          </p:val>
                                        </p:tav>
                                      </p:tavLst>
                                    </p:anim>
                                  </p:childTnLst>
                                </p:cTn>
                              </p:par>
                              <p:par>
                                <p:cTn id="20" presetID="44" presetClass="entr" presetSubtype="0" fill="hold" grpId="0" nodeType="with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1000"/>
                                        <p:tgtEl>
                                          <p:spTgt spid="8">
                                            <p:txEl>
                                              <p:pRg st="4" end="4"/>
                                            </p:txEl>
                                          </p:spTgt>
                                        </p:tgtEl>
                                      </p:cBhvr>
                                    </p:animEffect>
                                    <p:anim calcmode="lin" valueType="num">
                                      <p:cBhvr>
                                        <p:cTn id="23"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8">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Explosive Element Detection Screen</a:t>
            </a:r>
            <a:endParaRPr lang="en-US" dirty="0">
              <a:solidFill>
                <a:srgbClr val="FF0000"/>
              </a:solidFill>
            </a:endParaRPr>
          </a:p>
        </p:txBody>
      </p:sp>
      <p:pic>
        <p:nvPicPr>
          <p:cNvPr id="4" name="Picture 2"/>
          <p:cNvPicPr>
            <a:picLocks noChangeAspect="1" noChangeArrowheads="1"/>
          </p:cNvPicPr>
          <p:nvPr/>
        </p:nvPicPr>
        <p:blipFill>
          <a:blip r:embed="rId2" cstate="print"/>
          <a:srcRect/>
          <a:stretch>
            <a:fillRect/>
          </a:stretch>
        </p:blipFill>
        <p:spPr bwMode="auto">
          <a:xfrm>
            <a:off x="228600" y="2133600"/>
            <a:ext cx="8299450" cy="445293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Product Summary</a:t>
            </a:r>
            <a:endParaRPr lang="en-US" dirty="0">
              <a:solidFill>
                <a:srgbClr val="FF0000"/>
              </a:solidFill>
            </a:endParaRPr>
          </a:p>
        </p:txBody>
      </p:sp>
      <p:pic>
        <p:nvPicPr>
          <p:cNvPr id="3074" name="Picture 2"/>
          <p:cNvPicPr>
            <a:picLocks noChangeAspect="1" noChangeArrowheads="1"/>
          </p:cNvPicPr>
          <p:nvPr/>
        </p:nvPicPr>
        <p:blipFill>
          <a:blip r:embed="rId2" cstate="print"/>
          <a:srcRect/>
          <a:stretch>
            <a:fillRect/>
          </a:stretch>
        </p:blipFill>
        <p:spPr bwMode="auto">
          <a:xfrm>
            <a:off x="6743700" y="0"/>
            <a:ext cx="2400300" cy="1590675"/>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228600" y="1905000"/>
            <a:ext cx="8458200"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457200"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eaLnBrk="1" hangingPunct="1"/>
            <a:r>
              <a:rPr lang="en-US" sz="3200">
                <a:solidFill>
                  <a:schemeClr val="hlink"/>
                </a:solidFill>
                <a:effectLst>
                  <a:outerShdw blurRad="38100" dist="38100" dir="2700000" algn="tl">
                    <a:srgbClr val="C0C0C0"/>
                  </a:outerShdw>
                </a:effectLst>
                <a:latin typeface="Tahoma" pitchFamily="34" charset="0"/>
              </a:rPr>
              <a:t>GIA STARRAY</a:t>
            </a:r>
            <a:r>
              <a:rPr lang="en-US" sz="3200" baseline="30000">
                <a:solidFill>
                  <a:schemeClr val="hlink"/>
                </a:solidFill>
                <a:effectLst>
                  <a:outerShdw blurRad="38100" dist="38100" dir="2700000" algn="tl">
                    <a:srgbClr val="C0C0C0"/>
                  </a:outerShdw>
                </a:effectLst>
                <a:latin typeface="Tahoma" pitchFamily="34" charset="0"/>
              </a:rPr>
              <a:t>TM</a:t>
            </a:r>
          </a:p>
          <a:p>
            <a:pPr algn="l" eaLnBrk="1" hangingPunct="1"/>
            <a:endParaRPr lang="en-US" sz="3200">
              <a:solidFill>
                <a:schemeClr val="hlink"/>
              </a:solidFill>
              <a:effectLst>
                <a:outerShdw blurRad="38100" dist="38100" dir="2700000" algn="tl">
                  <a:srgbClr val="C0C0C0"/>
                </a:outerShdw>
              </a:effectLst>
              <a:latin typeface="Tahoma" pitchFamily="34" charset="0"/>
            </a:endParaRPr>
          </a:p>
        </p:txBody>
      </p:sp>
      <p:pic>
        <p:nvPicPr>
          <p:cNvPr id="5" name="Picture 1"/>
          <p:cNvPicPr>
            <a:picLocks noChangeAspect="1"/>
          </p:cNvPicPr>
          <p:nvPr/>
        </p:nvPicPr>
        <p:blipFill>
          <a:blip r:embed="rId2" cstate="print"/>
          <a:srcRect t="12218" r="9415" b="20937"/>
          <a:stretch>
            <a:fillRect/>
          </a:stretch>
        </p:blipFill>
        <p:spPr bwMode="auto">
          <a:xfrm>
            <a:off x="1905000" y="990600"/>
            <a:ext cx="5024438" cy="2784475"/>
          </a:xfrm>
          <a:prstGeom prst="rect">
            <a:avLst/>
          </a:prstGeom>
          <a:noFill/>
          <a:ln w="9525">
            <a:noFill/>
            <a:miter lim="800000"/>
            <a:headEnd/>
            <a:tailEnd/>
          </a:ln>
        </p:spPr>
      </p:pic>
      <p:pic>
        <p:nvPicPr>
          <p:cNvPr id="6" name="Picture 2"/>
          <p:cNvPicPr>
            <a:picLocks noChangeAspect="1"/>
          </p:cNvPicPr>
          <p:nvPr/>
        </p:nvPicPr>
        <p:blipFill>
          <a:blip r:embed="rId3" cstate="print"/>
          <a:srcRect l="5647" t="12508" r="6339" b="12218"/>
          <a:stretch>
            <a:fillRect/>
          </a:stretch>
        </p:blipFill>
        <p:spPr bwMode="auto">
          <a:xfrm>
            <a:off x="457200" y="4057650"/>
            <a:ext cx="3975100" cy="2552700"/>
          </a:xfrm>
          <a:prstGeom prst="rect">
            <a:avLst/>
          </a:prstGeom>
          <a:noFill/>
          <a:ln w="9525">
            <a:noFill/>
            <a:miter lim="800000"/>
            <a:headEnd/>
            <a:tailEnd/>
          </a:ln>
        </p:spPr>
      </p:pic>
      <p:pic>
        <p:nvPicPr>
          <p:cNvPr id="7" name="Picture 3"/>
          <p:cNvPicPr>
            <a:picLocks noChangeAspect="1"/>
          </p:cNvPicPr>
          <p:nvPr/>
        </p:nvPicPr>
        <p:blipFill>
          <a:blip r:embed="rId4" cstate="print"/>
          <a:srcRect l="8295" t="13380" r="4778" b="12799"/>
          <a:stretch>
            <a:fillRect/>
          </a:stretch>
        </p:blipFill>
        <p:spPr bwMode="auto">
          <a:xfrm>
            <a:off x="4572000" y="4057650"/>
            <a:ext cx="4114800" cy="2552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image001"/>
          <p:cNvPicPr>
            <a:picLocks noChangeAspect="1" noChangeArrowheads="1"/>
          </p:cNvPicPr>
          <p:nvPr/>
        </p:nvPicPr>
        <p:blipFill>
          <a:blip r:embed="rId2" cstate="print"/>
          <a:srcRect/>
          <a:stretch>
            <a:fillRect/>
          </a:stretch>
        </p:blipFill>
        <p:spPr bwMode="auto">
          <a:xfrm>
            <a:off x="4572000" y="838200"/>
            <a:ext cx="4343400" cy="2635250"/>
          </a:xfrm>
          <a:prstGeom prst="rect">
            <a:avLst/>
          </a:prstGeom>
          <a:noFill/>
          <a:ln w="9525">
            <a:noFill/>
            <a:miter lim="800000"/>
            <a:headEnd/>
            <a:tailEnd/>
          </a:ln>
        </p:spPr>
      </p:pic>
      <p:sp>
        <p:nvSpPr>
          <p:cNvPr id="5" name="Rectangle 7"/>
          <p:cNvSpPr>
            <a:spLocks noChangeArrowheads="1"/>
          </p:cNvSpPr>
          <p:nvPr/>
        </p:nvSpPr>
        <p:spPr bwMode="auto">
          <a:xfrm>
            <a:off x="152400" y="0"/>
            <a:ext cx="8458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eaLnBrk="1" hangingPunct="1"/>
            <a:r>
              <a:rPr lang="en-US" sz="3200" dirty="0">
                <a:solidFill>
                  <a:srgbClr val="FF0000"/>
                </a:solidFill>
                <a:effectLst>
                  <a:outerShdw blurRad="38100" dist="38100" dir="2700000" algn="tl">
                    <a:srgbClr val="C0C0C0"/>
                  </a:outerShdw>
                </a:effectLst>
                <a:latin typeface="Tahoma" pitchFamily="34" charset="0"/>
              </a:rPr>
              <a:t> </a:t>
            </a:r>
            <a:r>
              <a:rPr lang="en-US" sz="3200" dirty="0" smtClean="0">
                <a:solidFill>
                  <a:srgbClr val="FF0000"/>
                </a:solidFill>
                <a:effectLst>
                  <a:outerShdw blurRad="38100" dist="38100" dir="2700000" algn="tl">
                    <a:srgbClr val="C0C0C0"/>
                  </a:outerShdw>
                </a:effectLst>
                <a:latin typeface="Tahoma" pitchFamily="34" charset="0"/>
              </a:rPr>
              <a:t>Automatic </a:t>
            </a:r>
            <a:r>
              <a:rPr lang="en-US" sz="3200" dirty="0" err="1" smtClean="0">
                <a:solidFill>
                  <a:srgbClr val="FF0000"/>
                </a:solidFill>
                <a:effectLst>
                  <a:outerShdw blurRad="38100" dist="38100" dir="2700000" algn="tl">
                    <a:srgbClr val="C0C0C0"/>
                  </a:outerShdw>
                </a:effectLst>
                <a:latin typeface="Tahoma" pitchFamily="34" charset="0"/>
              </a:rPr>
              <a:t>CarBomb</a:t>
            </a:r>
            <a:r>
              <a:rPr lang="en-US" sz="3200" dirty="0" smtClean="0">
                <a:solidFill>
                  <a:srgbClr val="FF0000"/>
                </a:solidFill>
                <a:effectLst>
                  <a:outerShdw blurRad="38100" dist="38100" dir="2700000" algn="tl">
                    <a:srgbClr val="C0C0C0"/>
                  </a:outerShdw>
                </a:effectLst>
                <a:latin typeface="Tahoma" pitchFamily="34" charset="0"/>
              </a:rPr>
              <a:t> </a:t>
            </a:r>
            <a:r>
              <a:rPr lang="en-US" sz="3200" dirty="0" err="1">
                <a:solidFill>
                  <a:srgbClr val="FF0000"/>
                </a:solidFill>
                <a:effectLst>
                  <a:outerShdw blurRad="38100" dist="38100" dir="2700000" algn="tl">
                    <a:srgbClr val="C0C0C0"/>
                  </a:outerShdw>
                </a:effectLst>
                <a:latin typeface="Tahoma" pitchFamily="34" charset="0"/>
              </a:rPr>
              <a:t>Finder</a:t>
            </a:r>
            <a:r>
              <a:rPr lang="en-US" sz="3200" baseline="30000" dirty="0" err="1">
                <a:solidFill>
                  <a:srgbClr val="FF0000"/>
                </a:solidFill>
                <a:effectLst>
                  <a:outerShdw blurRad="38100" dist="38100" dir="2700000" algn="tl">
                    <a:srgbClr val="C0C0C0"/>
                  </a:outerShdw>
                </a:effectLst>
                <a:latin typeface="Tahoma" pitchFamily="34" charset="0"/>
              </a:rPr>
              <a:t>TM</a:t>
            </a:r>
            <a:r>
              <a:rPr lang="en-US" sz="3200" baseline="30000" dirty="0">
                <a:solidFill>
                  <a:srgbClr val="FF0000"/>
                </a:solidFill>
                <a:effectLst>
                  <a:outerShdw blurRad="38100" dist="38100" dir="2700000" algn="tl">
                    <a:srgbClr val="C0C0C0"/>
                  </a:outerShdw>
                </a:effectLst>
                <a:latin typeface="Tahoma" pitchFamily="34" charset="0"/>
              </a:rPr>
              <a:t> </a:t>
            </a:r>
            <a:r>
              <a:rPr lang="en-US" sz="3200" dirty="0">
                <a:solidFill>
                  <a:srgbClr val="FF0000"/>
                </a:solidFill>
                <a:effectLst>
                  <a:outerShdw blurRad="38100" dist="38100" dir="2700000" algn="tl">
                    <a:srgbClr val="C0C0C0"/>
                  </a:outerShdw>
                </a:effectLst>
                <a:latin typeface="Tahoma" pitchFamily="34" charset="0"/>
              </a:rPr>
              <a:t>3C6</a:t>
            </a:r>
            <a:endParaRPr lang="en-US" sz="3600" dirty="0">
              <a:solidFill>
                <a:srgbClr val="FF0000"/>
              </a:solidFill>
              <a:effectLst>
                <a:outerShdw blurRad="38100" dist="38100" dir="2700000" algn="tl">
                  <a:srgbClr val="C0C0C0"/>
                </a:outerShdw>
              </a:effectLst>
              <a:latin typeface="Tahoma" pitchFamily="34" charset="0"/>
            </a:endParaRPr>
          </a:p>
        </p:txBody>
      </p:sp>
      <p:pic>
        <p:nvPicPr>
          <p:cNvPr id="6" name="Picture 8" descr="CarGantry01"/>
          <p:cNvPicPr>
            <a:picLocks noChangeAspect="1" noChangeArrowheads="1"/>
          </p:cNvPicPr>
          <p:nvPr/>
        </p:nvPicPr>
        <p:blipFill>
          <a:blip r:embed="rId3" cstate="print"/>
          <a:srcRect/>
          <a:stretch>
            <a:fillRect/>
          </a:stretch>
        </p:blipFill>
        <p:spPr bwMode="auto">
          <a:xfrm>
            <a:off x="0" y="914400"/>
            <a:ext cx="4724400" cy="2830513"/>
          </a:xfrm>
          <a:prstGeom prst="rect">
            <a:avLst/>
          </a:prstGeom>
          <a:noFill/>
          <a:ln w="9525">
            <a:noFill/>
            <a:miter lim="800000"/>
            <a:headEnd/>
            <a:tailEnd/>
          </a:ln>
        </p:spPr>
      </p:pic>
      <p:pic>
        <p:nvPicPr>
          <p:cNvPr id="7" name="Picture 9" descr="Unit01"/>
          <p:cNvPicPr>
            <a:picLocks noChangeAspect="1" noChangeArrowheads="1"/>
          </p:cNvPicPr>
          <p:nvPr/>
        </p:nvPicPr>
        <p:blipFill>
          <a:blip r:embed="rId4" cstate="print"/>
          <a:srcRect/>
          <a:stretch>
            <a:fillRect/>
          </a:stretch>
        </p:blipFill>
        <p:spPr bwMode="auto">
          <a:xfrm>
            <a:off x="152400" y="4121150"/>
            <a:ext cx="4572000" cy="2736850"/>
          </a:xfrm>
          <a:prstGeom prst="rect">
            <a:avLst/>
          </a:prstGeom>
          <a:noFill/>
          <a:ln w="9525">
            <a:noFill/>
            <a:miter lim="800000"/>
            <a:headEnd/>
            <a:tailEnd/>
          </a:ln>
        </p:spPr>
      </p:pic>
      <p:pic>
        <p:nvPicPr>
          <p:cNvPr id="8" name="Picture 11" descr="CheckPoint01"/>
          <p:cNvPicPr>
            <a:picLocks noChangeAspect="1" noChangeArrowheads="1"/>
          </p:cNvPicPr>
          <p:nvPr/>
        </p:nvPicPr>
        <p:blipFill>
          <a:blip r:embed="rId5" cstate="print"/>
          <a:srcRect/>
          <a:stretch>
            <a:fillRect/>
          </a:stretch>
        </p:blipFill>
        <p:spPr bwMode="auto">
          <a:xfrm>
            <a:off x="4572000" y="3962400"/>
            <a:ext cx="4343400" cy="2600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381000"/>
            <a:ext cx="8229600" cy="1371600"/>
          </a:xfrm>
          <a:noFill/>
        </p:spPr>
        <p:txBody>
          <a:bodyPr/>
          <a:lstStyle/>
          <a:p>
            <a:r>
              <a:rPr lang="en-US" dirty="0" smtClean="0">
                <a:solidFill>
                  <a:srgbClr val="FF0000"/>
                </a:solidFill>
                <a:effectLst/>
              </a:rPr>
              <a:t>Car Bomb Finder 3C4</a:t>
            </a:r>
          </a:p>
        </p:txBody>
      </p:sp>
      <p:pic>
        <p:nvPicPr>
          <p:cNvPr id="5" name="Picture 5" descr="carbombfindermodel3c4_10043657"/>
          <p:cNvPicPr>
            <a:picLocks noChangeAspect="1" noChangeArrowheads="1"/>
          </p:cNvPicPr>
          <p:nvPr/>
        </p:nvPicPr>
        <p:blipFill>
          <a:blip r:embed="rId2" cstate="print"/>
          <a:srcRect/>
          <a:stretch>
            <a:fillRect/>
          </a:stretch>
        </p:blipFill>
        <p:spPr bwMode="auto">
          <a:xfrm>
            <a:off x="838200" y="1803400"/>
            <a:ext cx="6629400" cy="44196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467600" cy="1143000"/>
          </a:xfrm>
        </p:spPr>
        <p:txBody>
          <a:bodyPr/>
          <a:lstStyle/>
          <a:p>
            <a:r>
              <a:rPr lang="en-US" dirty="0" smtClean="0">
                <a:solidFill>
                  <a:srgbClr val="FF0000"/>
                </a:solidFill>
              </a:rPr>
              <a:t>Advanced Detection Techniques</a:t>
            </a:r>
            <a:endParaRPr lang="en-US" dirty="0">
              <a:solidFill>
                <a:srgbClr val="FF0000"/>
              </a:solidFill>
            </a:endParaRPr>
          </a:p>
        </p:txBody>
      </p:sp>
      <p:pic>
        <p:nvPicPr>
          <p:cNvPr id="4" name="Picture 3" descr="http://www.as-e.com/img/popups/zbv-ford-pickup.jpg"/>
          <p:cNvPicPr/>
          <p:nvPr/>
        </p:nvPicPr>
        <p:blipFill>
          <a:blip r:embed="rId2" cstate="print"/>
          <a:srcRect/>
          <a:stretch>
            <a:fillRect/>
          </a:stretch>
        </p:blipFill>
        <p:spPr bwMode="auto">
          <a:xfrm>
            <a:off x="228600" y="1295400"/>
            <a:ext cx="5257800" cy="2373392"/>
          </a:xfrm>
          <a:prstGeom prst="rect">
            <a:avLst/>
          </a:prstGeom>
          <a:noFill/>
          <a:ln w="9525">
            <a:noFill/>
            <a:miter lim="800000"/>
            <a:headEnd/>
            <a:tailEnd/>
          </a:ln>
        </p:spPr>
      </p:pic>
      <p:pic>
        <p:nvPicPr>
          <p:cNvPr id="6" name="Picture 5" descr="http://www.as-e.com/img/popups/zbv04.jpg"/>
          <p:cNvPicPr/>
          <p:nvPr/>
        </p:nvPicPr>
        <p:blipFill>
          <a:blip r:embed="rId3" cstate="print"/>
          <a:srcRect/>
          <a:stretch>
            <a:fillRect/>
          </a:stretch>
        </p:blipFill>
        <p:spPr bwMode="auto">
          <a:xfrm>
            <a:off x="228600" y="3352800"/>
            <a:ext cx="5029200" cy="3505200"/>
          </a:xfrm>
          <a:prstGeom prst="rect">
            <a:avLst/>
          </a:prstGeom>
          <a:noFill/>
          <a:ln w="9525">
            <a:noFill/>
            <a:miter lim="800000"/>
            <a:headEnd/>
            <a:tailEnd/>
          </a:ln>
        </p:spPr>
      </p:pic>
      <p:pic>
        <p:nvPicPr>
          <p:cNvPr id="7" name="Picture 6"/>
          <p:cNvPicPr/>
          <p:nvPr/>
        </p:nvPicPr>
        <p:blipFill>
          <a:blip r:embed="rId4" cstate="print"/>
          <a:srcRect/>
          <a:stretch>
            <a:fillRect/>
          </a:stretch>
        </p:blipFill>
        <p:spPr bwMode="auto">
          <a:xfrm>
            <a:off x="5257800" y="1371600"/>
            <a:ext cx="3352800" cy="2514600"/>
          </a:xfrm>
          <a:prstGeom prst="rect">
            <a:avLst/>
          </a:prstGeom>
          <a:noFill/>
          <a:ln w="9525">
            <a:noFill/>
            <a:miter lim="800000"/>
            <a:headEnd/>
            <a:tailEnd/>
          </a:ln>
        </p:spPr>
      </p:pic>
      <p:pic>
        <p:nvPicPr>
          <p:cNvPr id="5" name="Picture 4" descr="http://www.as-e.com/img/popups/zbv05.jpg"/>
          <p:cNvPicPr/>
          <p:nvPr/>
        </p:nvPicPr>
        <p:blipFill>
          <a:blip r:embed="rId5" cstate="print"/>
          <a:srcRect/>
          <a:stretch>
            <a:fillRect/>
          </a:stretch>
        </p:blipFill>
        <p:spPr bwMode="auto">
          <a:xfrm>
            <a:off x="5257800" y="3733800"/>
            <a:ext cx="37338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6781800" cy="1143000"/>
          </a:xfrm>
        </p:spPr>
        <p:txBody>
          <a:bodyPr>
            <a:normAutofit/>
          </a:bodyPr>
          <a:lstStyle/>
          <a:p>
            <a:pPr algn="ctr"/>
            <a:r>
              <a:rPr lang="en-US" b="1" dirty="0" err="1" smtClean="0">
                <a:solidFill>
                  <a:srgbClr val="FF0000"/>
                </a:solidFill>
              </a:rPr>
              <a:t>Lowcost</a:t>
            </a:r>
            <a:r>
              <a:rPr lang="en-US" b="1" dirty="0" smtClean="0">
                <a:solidFill>
                  <a:srgbClr val="FF0000"/>
                </a:solidFill>
              </a:rPr>
              <a:t> Long Range Weapons &amp; Explosives Detector</a:t>
            </a:r>
            <a:endParaRPr lang="en-US" b="1" dirty="0">
              <a:solidFill>
                <a:srgbClr val="FF0000"/>
              </a:solidFill>
            </a:endParaRPr>
          </a:p>
        </p:txBody>
      </p:sp>
      <p:pic>
        <p:nvPicPr>
          <p:cNvPr id="7" name="Picture 2"/>
          <p:cNvPicPr>
            <a:picLocks noChangeAspect="1" noChangeArrowheads="1"/>
          </p:cNvPicPr>
          <p:nvPr/>
        </p:nvPicPr>
        <p:blipFill>
          <a:blip r:embed="rId2" cstate="print"/>
          <a:srcRect/>
          <a:stretch>
            <a:fillRect/>
          </a:stretch>
        </p:blipFill>
        <p:spPr bwMode="auto">
          <a:xfrm>
            <a:off x="304800" y="2133600"/>
            <a:ext cx="2743199" cy="3914774"/>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3200400" y="2133600"/>
            <a:ext cx="5205412"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274638"/>
            <a:ext cx="5562600" cy="1143000"/>
          </a:xfrm>
        </p:spPr>
        <p:txBody>
          <a:bodyPr>
            <a:normAutofit/>
          </a:bodyPr>
          <a:lstStyle/>
          <a:p>
            <a:r>
              <a:rPr lang="en-US" dirty="0" smtClean="0">
                <a:solidFill>
                  <a:srgbClr val="FF0000"/>
                </a:solidFill>
              </a:rPr>
              <a:t>Highest Quality Hand Held Bomb/Weapons detector</a:t>
            </a:r>
            <a:endParaRPr lang="en-US" dirty="0">
              <a:solidFill>
                <a:srgbClr val="FF0000"/>
              </a:solidFill>
            </a:endParaRPr>
          </a:p>
        </p:txBody>
      </p:sp>
      <p:sp>
        <p:nvSpPr>
          <p:cNvPr id="3" name="Content Placeholder 2"/>
          <p:cNvSpPr>
            <a:spLocks noGrp="1"/>
          </p:cNvSpPr>
          <p:nvPr>
            <p:ph sz="quarter" idx="1"/>
          </p:nvPr>
        </p:nvSpPr>
        <p:spPr>
          <a:xfrm>
            <a:off x="457200" y="4267200"/>
            <a:ext cx="7696200" cy="2206752"/>
          </a:xfrm>
        </p:spPr>
        <p:txBody>
          <a:bodyPr>
            <a:normAutofit fontScale="55000" lnSpcReduction="20000"/>
          </a:bodyPr>
          <a:lstStyle/>
          <a:p>
            <a:r>
              <a:rPr lang="en-US" dirty="0" smtClean="0"/>
              <a:t>HEDD1® is setting new standards in handheld explosive detection based on its unique patented Magneto-Electrostatic Detection (MED) method.</a:t>
            </a:r>
            <a:br>
              <a:rPr lang="en-US" dirty="0" smtClean="0"/>
            </a:br>
            <a:r>
              <a:rPr lang="en-US" dirty="0" smtClean="0"/>
              <a:t/>
            </a:r>
            <a:br>
              <a:rPr lang="en-US" dirty="0" smtClean="0"/>
            </a:br>
            <a:r>
              <a:rPr lang="en-US" dirty="0" smtClean="0"/>
              <a:t>HEDD1® forms a modulated Magnetic Field (MMF) that allows detection of all types of commercial and military explosives (TNT, Dynamite, Ammonite &amp; Diesel, PETN, RDX, Gunpowder, </a:t>
            </a:r>
            <a:r>
              <a:rPr lang="en-US" dirty="0" err="1" smtClean="0"/>
              <a:t>Semtex</a:t>
            </a:r>
            <a:r>
              <a:rPr lang="en-US" dirty="0" smtClean="0"/>
              <a:t>, C4 etc.) including liquid explosives (TATP etc.) within a distance between 2-100 meters behind and through all types of barriers (including concrete, steel etc.). </a:t>
            </a:r>
          </a:p>
          <a:p>
            <a:endParaRPr lang="en-US" dirty="0" smtClean="0"/>
          </a:p>
          <a:p>
            <a:r>
              <a:rPr lang="en-US" dirty="0" smtClean="0"/>
              <a:t>Even weapons and ammunition will be detected, which makes HEDD1</a:t>
            </a:r>
            <a:r>
              <a:rPr lang="en-US" baseline="30000" dirty="0" smtClean="0"/>
              <a:t>®</a:t>
            </a:r>
            <a:r>
              <a:rPr lang="en-US" dirty="0" smtClean="0"/>
              <a:t> also specially </a:t>
            </a:r>
            <a:r>
              <a:rPr lang="en-US" dirty="0" err="1" smtClean="0"/>
              <a:t>advantegeous</a:t>
            </a:r>
            <a:r>
              <a:rPr lang="en-US" dirty="0" smtClean="0"/>
              <a:t> for any police and military applications whether stationary or mobile. </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152400" y="381000"/>
            <a:ext cx="2981325" cy="363855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2514600" y="1600200"/>
            <a:ext cx="6248400" cy="2486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eaLnBrk="1" hangingPunct="1">
              <a:defRPr/>
            </a:pPr>
            <a:r>
              <a:rPr lang="en-US" sz="3200" dirty="0" smtClean="0">
                <a:solidFill>
                  <a:schemeClr val="hlink"/>
                </a:solidFill>
                <a:effectLst>
                  <a:outerShdw blurRad="38100" dist="38100" dir="2700000" algn="tl">
                    <a:srgbClr val="C0C0C0"/>
                  </a:outerShdw>
                </a:effectLst>
                <a:latin typeface="Tahoma" pitchFamily="34" charset="0"/>
              </a:rPr>
              <a:t>Recent Case </a:t>
            </a:r>
            <a:r>
              <a:rPr lang="en-US" sz="3200" dirty="0">
                <a:solidFill>
                  <a:schemeClr val="hlink"/>
                </a:solidFill>
                <a:effectLst>
                  <a:outerShdw blurRad="38100" dist="38100" dir="2700000" algn="tl">
                    <a:srgbClr val="C0C0C0"/>
                  </a:outerShdw>
                </a:effectLst>
                <a:latin typeface="Tahoma" pitchFamily="34" charset="0"/>
              </a:rPr>
              <a:t>Study</a:t>
            </a:r>
            <a:r>
              <a:rPr lang="en-US" sz="3600" dirty="0">
                <a:solidFill>
                  <a:schemeClr val="hlink"/>
                </a:solidFill>
                <a:effectLst>
                  <a:outerShdw blurRad="38100" dist="38100" dir="2700000" algn="tl">
                    <a:srgbClr val="C0C0C0"/>
                  </a:outerShdw>
                </a:effectLst>
                <a:latin typeface="Tahoma" pitchFamily="34" charset="0"/>
              </a:rPr>
              <a:t>	</a:t>
            </a:r>
          </a:p>
        </p:txBody>
      </p:sp>
      <p:sp>
        <p:nvSpPr>
          <p:cNvPr id="5" name="Rectangle 6"/>
          <p:cNvSpPr>
            <a:spLocks noChangeArrowheads="1"/>
          </p:cNvSpPr>
          <p:nvPr/>
        </p:nvSpPr>
        <p:spPr bwMode="auto">
          <a:xfrm>
            <a:off x="0" y="762000"/>
            <a:ext cx="83058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lgn="l" eaLnBrk="1" hangingPunct="1">
              <a:spcBef>
                <a:spcPct val="20000"/>
              </a:spcBef>
              <a:buClr>
                <a:schemeClr val="hlink"/>
              </a:buClr>
            </a:pPr>
            <a:r>
              <a:rPr lang="en-US" sz="2400" dirty="0">
                <a:effectLst>
                  <a:outerShdw blurRad="38100" dist="38100" dir="2700000" algn="tl">
                    <a:srgbClr val="C0C0C0"/>
                  </a:outerShdw>
                </a:effectLst>
                <a:latin typeface="Tahoma" pitchFamily="34" charset="0"/>
              </a:rPr>
              <a:t>Southeastern Pennsylvania Transportation Authority</a:t>
            </a:r>
          </a:p>
          <a:p>
            <a:pPr marL="742950" lvl="1" indent="-285750" algn="l" eaLnBrk="1" hangingPunct="1">
              <a:spcBef>
                <a:spcPct val="20000"/>
              </a:spcBef>
              <a:buClr>
                <a:schemeClr val="hlink"/>
              </a:buClr>
            </a:pPr>
            <a:endParaRPr lang="en-US" sz="1600" dirty="0">
              <a:effectLst>
                <a:outerShdw blurRad="38100" dist="38100" dir="2700000" algn="tl">
                  <a:srgbClr val="C0C0C0"/>
                </a:outerShdw>
              </a:effectLst>
              <a:latin typeface="Tahoma" pitchFamily="34" charset="0"/>
            </a:endParaRPr>
          </a:p>
          <a:p>
            <a:pPr marL="742950" lvl="1" indent="-285750" algn="l" eaLnBrk="1" hangingPunct="1">
              <a:spcBef>
                <a:spcPct val="20000"/>
              </a:spcBef>
              <a:buClr>
                <a:schemeClr val="hlink"/>
              </a:buClr>
            </a:pPr>
            <a:r>
              <a:rPr lang="en-US" sz="1600" b="1" dirty="0">
                <a:effectLst>
                  <a:outerShdw blurRad="38100" dist="38100" dir="2700000" algn="tl">
                    <a:srgbClr val="C0C0C0"/>
                  </a:outerShdw>
                </a:effectLst>
                <a:latin typeface="Tahoma" pitchFamily="34" charset="0"/>
              </a:rPr>
              <a:t>Requirements</a:t>
            </a:r>
          </a:p>
          <a:p>
            <a:pPr marL="742950" lvl="1" indent="-285750" algn="l" eaLnBrk="1" hangingPunct="1">
              <a:spcBef>
                <a:spcPct val="20000"/>
              </a:spcBef>
              <a:buClr>
                <a:schemeClr val="hlink"/>
              </a:buClr>
            </a:pPr>
            <a:endParaRPr lang="en-US" sz="1600" b="1" dirty="0">
              <a:effectLst>
                <a:outerShdw blurRad="38100" dist="38100" dir="2700000" algn="tl">
                  <a:srgbClr val="C0C0C0"/>
                </a:outerShdw>
              </a:effectLst>
              <a:latin typeface="Tahoma" pitchFamily="34" charset="0"/>
            </a:endParaRPr>
          </a:p>
          <a:p>
            <a:pPr marL="742950" lvl="1" indent="-285750" algn="l" eaLnBrk="1" hangingPunct="1">
              <a:spcBef>
                <a:spcPct val="20000"/>
              </a:spcBef>
              <a:buClr>
                <a:schemeClr val="hlink"/>
              </a:buClr>
              <a:buFontTx/>
              <a:buChar char="•"/>
            </a:pPr>
            <a:r>
              <a:rPr lang="en-US" sz="1600" dirty="0">
                <a:effectLst>
                  <a:outerShdw blurRad="38100" dist="38100" dir="2700000" algn="tl">
                    <a:srgbClr val="C0C0C0"/>
                  </a:outerShdw>
                </a:effectLst>
                <a:latin typeface="Tahoma" pitchFamily="34" charset="0"/>
              </a:rPr>
              <a:t>Non-invasive chemical-specific and confirmatory detection system to supplement primary screening methods with material identification and volume discrimination</a:t>
            </a:r>
          </a:p>
          <a:p>
            <a:pPr marL="742950" lvl="1" indent="-285750" algn="l" eaLnBrk="1" hangingPunct="1">
              <a:spcBef>
                <a:spcPct val="20000"/>
              </a:spcBef>
              <a:buClr>
                <a:schemeClr val="hlink"/>
              </a:buClr>
            </a:pPr>
            <a:endParaRPr lang="en-US" sz="1600" dirty="0">
              <a:effectLst>
                <a:outerShdw blurRad="38100" dist="38100" dir="2700000" algn="tl">
                  <a:srgbClr val="C0C0C0"/>
                </a:outerShdw>
              </a:effectLst>
              <a:latin typeface="Tahoma" pitchFamily="34" charset="0"/>
            </a:endParaRPr>
          </a:p>
          <a:p>
            <a:pPr marL="742950" lvl="1" indent="-285750" algn="l" eaLnBrk="1" hangingPunct="1">
              <a:spcBef>
                <a:spcPct val="20000"/>
              </a:spcBef>
              <a:buClr>
                <a:schemeClr val="hlink"/>
              </a:buClr>
              <a:buFontTx/>
              <a:buChar char="•"/>
            </a:pPr>
            <a:r>
              <a:rPr lang="en-US" sz="1600" dirty="0">
                <a:effectLst>
                  <a:outerShdw blurRad="38100" dist="38100" dir="2700000" algn="tl">
                    <a:srgbClr val="C0C0C0"/>
                  </a:outerShdw>
                </a:effectLst>
                <a:latin typeface="Tahoma" pitchFamily="34" charset="0"/>
              </a:rPr>
              <a:t>Portable solution that could be deployed in multiple environments and address threats in situations (automobiles, ground, seats, railcars, buses, overhead compartments, etc.)</a:t>
            </a:r>
          </a:p>
          <a:p>
            <a:pPr marL="742950" lvl="1" indent="-285750" algn="l" eaLnBrk="1" hangingPunct="1">
              <a:spcBef>
                <a:spcPct val="20000"/>
              </a:spcBef>
              <a:buClr>
                <a:schemeClr val="hlink"/>
              </a:buClr>
              <a:buFontTx/>
              <a:buChar char="•"/>
            </a:pPr>
            <a:endParaRPr lang="en-US" sz="1600" dirty="0">
              <a:effectLst>
                <a:outerShdw blurRad="38100" dist="38100" dir="2700000" algn="tl">
                  <a:srgbClr val="C0C0C0"/>
                </a:outerShdw>
              </a:effectLst>
              <a:latin typeface="Tahoma" pitchFamily="34" charset="0"/>
            </a:endParaRPr>
          </a:p>
          <a:p>
            <a:pPr marL="742950" lvl="1" indent="-285750" algn="l" eaLnBrk="1" hangingPunct="1">
              <a:spcBef>
                <a:spcPct val="20000"/>
              </a:spcBef>
              <a:buClr>
                <a:schemeClr val="hlink"/>
              </a:buClr>
              <a:buFontTx/>
              <a:buChar char="•"/>
            </a:pPr>
            <a:r>
              <a:rPr lang="en-US" sz="1600" dirty="0">
                <a:effectLst>
                  <a:outerShdw blurRad="38100" dist="38100" dir="2700000" algn="tl">
                    <a:srgbClr val="C0C0C0"/>
                  </a:outerShdw>
                </a:effectLst>
                <a:latin typeface="Tahoma" pitchFamily="34" charset="0"/>
              </a:rPr>
              <a:t>Stand-off interrogation of vehicles, unattended packages, cargo, and other suspicious targets, in non‐rectilinear conditions</a:t>
            </a:r>
          </a:p>
          <a:p>
            <a:pPr marL="742950" lvl="1" indent="-285750" algn="l" eaLnBrk="1" hangingPunct="1">
              <a:spcBef>
                <a:spcPct val="20000"/>
              </a:spcBef>
              <a:buClr>
                <a:schemeClr val="hlink"/>
              </a:buClr>
              <a:buFontTx/>
              <a:buChar char="•"/>
            </a:pPr>
            <a:endParaRPr lang="en-US" sz="1600" dirty="0">
              <a:effectLst>
                <a:outerShdw blurRad="38100" dist="38100" dir="2700000" algn="tl">
                  <a:srgbClr val="C0C0C0"/>
                </a:outerShdw>
              </a:effectLst>
              <a:latin typeface="Tahoma" pitchFamily="34" charset="0"/>
            </a:endParaRPr>
          </a:p>
          <a:p>
            <a:pPr marL="742950" lvl="1" indent="-285750" algn="l" eaLnBrk="1" hangingPunct="1">
              <a:spcBef>
                <a:spcPct val="20000"/>
              </a:spcBef>
              <a:buClr>
                <a:schemeClr val="hlink"/>
              </a:buClr>
              <a:buFontTx/>
              <a:buChar char="•"/>
            </a:pPr>
            <a:r>
              <a:rPr lang="en-US" sz="1600" dirty="0">
                <a:effectLst>
                  <a:outerShdw blurRad="38100" dist="38100" dir="2700000" algn="tl">
                    <a:srgbClr val="C0C0C0"/>
                  </a:outerShdw>
                </a:effectLst>
                <a:latin typeface="Tahoma" pitchFamily="34" charset="0"/>
              </a:rPr>
              <a:t>Detection of IEDs, radiation dispersal devices (RDDs) and special nuclear materials (SNM), chemical(s), organic material whether shielded or masked with a high level of confidence and a superior safety factor</a:t>
            </a:r>
          </a:p>
          <a:p>
            <a:pPr marL="742950" lvl="1" indent="-285750" algn="l" eaLnBrk="1" hangingPunct="1">
              <a:spcBef>
                <a:spcPct val="20000"/>
              </a:spcBef>
              <a:buClr>
                <a:schemeClr val="hlink"/>
              </a:buClr>
              <a:buFontTx/>
              <a:buChar char="•"/>
            </a:pPr>
            <a:endParaRPr lang="en-US" sz="1600" dirty="0">
              <a:effectLst>
                <a:outerShdw blurRad="38100" dist="38100" dir="2700000" algn="tl">
                  <a:srgbClr val="C0C0C0"/>
                </a:outerShdw>
              </a:effectLst>
              <a:latin typeface="Tahoma" pitchFamily="34" charset="0"/>
            </a:endParaRPr>
          </a:p>
          <a:p>
            <a:pPr marL="742950" lvl="1" indent="-285750" algn="l" eaLnBrk="1" hangingPunct="1">
              <a:spcBef>
                <a:spcPct val="20000"/>
              </a:spcBef>
              <a:buClr>
                <a:schemeClr val="hlink"/>
              </a:buClr>
              <a:buFontTx/>
              <a:buChar char="•"/>
            </a:pPr>
            <a:r>
              <a:rPr lang="en-US" sz="1600" dirty="0">
                <a:effectLst>
                  <a:outerShdw blurRad="38100" dist="38100" dir="2700000" algn="tl">
                    <a:srgbClr val="C0C0C0"/>
                  </a:outerShdw>
                </a:effectLst>
                <a:latin typeface="Tahoma" pitchFamily="34" charset="0"/>
              </a:rPr>
              <a:t>Small team deployment up stairs, down narrow causeways, over obstacles, etc. in variable and inclement weather and temperature conditions</a:t>
            </a:r>
          </a:p>
          <a:p>
            <a:pPr marL="742950" lvl="1" indent="-285750" algn="l" eaLnBrk="1" hangingPunct="1">
              <a:spcBef>
                <a:spcPct val="20000"/>
              </a:spcBef>
              <a:buClr>
                <a:schemeClr val="hlink"/>
              </a:buClr>
            </a:pPr>
            <a:endParaRPr lang="en-US" sz="1600" dirty="0">
              <a:effectLst>
                <a:outerShdw blurRad="38100" dist="38100" dir="2700000" algn="tl">
                  <a:srgbClr val="C0C0C0"/>
                </a:outerShdw>
              </a:effectLst>
              <a:latin typeface="Tahoma" pitchFamily="34" charset="0"/>
            </a:endParaRPr>
          </a:p>
        </p:txBody>
      </p:sp>
      <p:pic>
        <p:nvPicPr>
          <p:cNvPr id="6" name="Picture 7" descr="See full size image">
            <a:hlinkClick r:id="rId2"/>
          </p:cNvPr>
          <p:cNvPicPr>
            <a:picLocks noChangeAspect="1" noChangeArrowheads="1"/>
          </p:cNvPicPr>
          <p:nvPr/>
        </p:nvPicPr>
        <p:blipFill>
          <a:blip r:embed="rId3" cstate="print"/>
          <a:srcRect/>
          <a:stretch>
            <a:fillRect/>
          </a:stretch>
        </p:blipFill>
        <p:spPr bwMode="auto">
          <a:xfrm>
            <a:off x="7696200" y="685800"/>
            <a:ext cx="781050" cy="76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7467600" cy="1143000"/>
          </a:xfrm>
        </p:spPr>
        <p:txBody>
          <a:bodyPr/>
          <a:lstStyle/>
          <a:p>
            <a:r>
              <a:rPr lang="en-US" dirty="0" smtClean="0">
                <a:solidFill>
                  <a:srgbClr val="FF0000"/>
                </a:solidFill>
              </a:rPr>
              <a:t>About Us</a:t>
            </a:r>
            <a:endParaRPr lang="en-US" dirty="0">
              <a:solidFill>
                <a:srgbClr val="FF0000"/>
              </a:solidFill>
            </a:endParaRPr>
          </a:p>
        </p:txBody>
      </p:sp>
      <p:pic>
        <p:nvPicPr>
          <p:cNvPr id="4" name="Picture 2"/>
          <p:cNvPicPr>
            <a:picLocks noChangeAspect="1" noChangeArrowheads="1"/>
          </p:cNvPicPr>
          <p:nvPr/>
        </p:nvPicPr>
        <p:blipFill>
          <a:blip r:embed="rId2" cstate="print"/>
          <a:srcRect/>
          <a:stretch>
            <a:fillRect/>
          </a:stretch>
        </p:blipFill>
        <p:spPr bwMode="auto">
          <a:xfrm>
            <a:off x="0" y="0"/>
            <a:ext cx="9144000" cy="1524000"/>
          </a:xfrm>
          <a:prstGeom prst="rect">
            <a:avLst/>
          </a:prstGeom>
          <a:noFill/>
          <a:ln w="9525">
            <a:noFill/>
            <a:miter lim="800000"/>
            <a:headEnd/>
            <a:tailEnd/>
          </a:ln>
        </p:spPr>
      </p:pic>
      <p:sp>
        <p:nvSpPr>
          <p:cNvPr id="5" name="TextBox 4"/>
          <p:cNvSpPr txBox="1"/>
          <p:nvPr/>
        </p:nvSpPr>
        <p:spPr>
          <a:xfrm>
            <a:off x="533400" y="2362200"/>
            <a:ext cx="7696200" cy="4247317"/>
          </a:xfrm>
          <a:prstGeom prst="rect">
            <a:avLst/>
          </a:prstGeom>
          <a:noFill/>
        </p:spPr>
        <p:txBody>
          <a:bodyPr wrap="square" rtlCol="0">
            <a:spAutoFit/>
          </a:bodyPr>
          <a:lstStyle/>
          <a:p>
            <a:r>
              <a:rPr lang="en-US" sz="1000" dirty="0" smtClean="0">
                <a:latin typeface="Arial" pitchFamily="34" charset="0"/>
                <a:cs typeface="Arial" pitchFamily="34" charset="0"/>
              </a:rPr>
              <a:t>Scotia Group aims to build and offer a world class, technology driven and intelligent security-focused approach to our clients. We are a leading, global provider of integrated risk mitigation solutions to governments and multinational corporations.  </a:t>
            </a:r>
          </a:p>
          <a:p>
            <a:endParaRPr lang="en-US" sz="1000" dirty="0" smtClean="0">
              <a:latin typeface="Arial" pitchFamily="34" charset="0"/>
              <a:cs typeface="Arial" pitchFamily="34" charset="0"/>
            </a:endParaRPr>
          </a:p>
          <a:p>
            <a:r>
              <a:rPr lang="en-US" sz="1000" dirty="0" smtClean="0">
                <a:latin typeface="Arial" pitchFamily="34" charset="0"/>
                <a:cs typeface="Arial" pitchFamily="34" charset="0"/>
              </a:rPr>
              <a:t>The Scotia team offers risk and crisis management,  technology-driven security systems, intelligent  building, and intelligent transport system focused  consultancy service to design and implement highly complex systems, dependent on the  client’s needs. We provide best value to clients when engaged early on a project working from the inception of a scheme idea providing full technology lifecycle business case, feasibility, design, implementation and project management services.  </a:t>
            </a:r>
          </a:p>
          <a:p>
            <a:endParaRPr lang="en-US" sz="1000" dirty="0" smtClean="0">
              <a:latin typeface="Arial" pitchFamily="34" charset="0"/>
              <a:cs typeface="Arial" pitchFamily="34" charset="0"/>
            </a:endParaRPr>
          </a:p>
          <a:p>
            <a:r>
              <a:rPr lang="en-US" sz="1000" dirty="0" smtClean="0">
                <a:latin typeface="Arial" pitchFamily="34" charset="0"/>
                <a:cs typeface="Arial" pitchFamily="34" charset="0"/>
              </a:rPr>
              <a:t>Scotia Group maintains an independent position within the market to ensure that the solutions offered to clients are bespoke, meet with operational and technical requirements, whilst offering value for money. In addition to our familiarity with proven technologies, we maintain an active Research and Development  </a:t>
            </a:r>
            <a:r>
              <a:rPr lang="en-US" sz="1000" dirty="0" err="1" smtClean="0">
                <a:latin typeface="Arial" pitchFamily="34" charset="0"/>
                <a:cs typeface="Arial" pitchFamily="34" charset="0"/>
              </a:rPr>
              <a:t>Programme</a:t>
            </a:r>
            <a:r>
              <a:rPr lang="en-US" sz="1000" dirty="0" smtClean="0">
                <a:latin typeface="Arial" pitchFamily="34" charset="0"/>
                <a:cs typeface="Arial" pitchFamily="34" charset="0"/>
              </a:rPr>
              <a:t> that ensures we maintain our market leading position of developing and deploying leading edge technologies that are innovative, cost efficient and appropriate to the operational needs.  We are capable of developing technical solutions from grass roots as well as developing complex systems created through the seamless integration of technologies. </a:t>
            </a:r>
          </a:p>
          <a:p>
            <a:endParaRPr lang="en-US" sz="1000" dirty="0" smtClean="0">
              <a:latin typeface="Arial" pitchFamily="34" charset="0"/>
              <a:cs typeface="Arial" pitchFamily="34" charset="0"/>
            </a:endParaRPr>
          </a:p>
          <a:p>
            <a:r>
              <a:rPr lang="en-US" sz="1000" dirty="0" smtClean="0">
                <a:latin typeface="Arial" pitchFamily="34" charset="0"/>
                <a:cs typeface="Arial" pitchFamily="34" charset="0"/>
              </a:rPr>
              <a:t>Scotia Group sets itself apart from other providers within the industry and is uniquely placed to support this project.  We will draw upon a wide variety of relevant experience and specialist services from across the Scotia team. Our success is underpinned by the retention of skilled and experienced consultants with in-depth understanding of all key technical and operational issues coupled with an appreciation of risks influencing the project requirements. Scotia Group retains arguably world leading consultants in the areas of Risk and Crisis Management, Security Master Planning, Integrated Security System Design, Counter  Terrorist Systems and  Communications, Video Surveillance, Building Security, Access Control and Perimeter Protection.  </a:t>
            </a:r>
          </a:p>
          <a:p>
            <a:r>
              <a:rPr lang="en-US" sz="1000" dirty="0" smtClean="0">
                <a:latin typeface="Arial" pitchFamily="34" charset="0"/>
                <a:cs typeface="Arial" pitchFamily="34" charset="0"/>
              </a:rPr>
              <a:t>Some key qualities comprise: </a:t>
            </a:r>
          </a:p>
          <a:p>
            <a:r>
              <a:rPr lang="en-US" sz="1000" dirty="0" smtClean="0">
                <a:latin typeface="Arial" pitchFamily="34" charset="0"/>
                <a:cs typeface="Arial" pitchFamily="34" charset="0"/>
              </a:rPr>
              <a:t> Multidisciplinary professional expertise across a  wide range of technical, managerial and operational areas. </a:t>
            </a:r>
          </a:p>
          <a:p>
            <a:r>
              <a:rPr lang="en-US" sz="1000" dirty="0" smtClean="0">
                <a:latin typeface="Arial" pitchFamily="34" charset="0"/>
                <a:cs typeface="Arial" pitchFamily="34" charset="0"/>
              </a:rPr>
              <a:t> Totally independent advice (of suppliers, manufacturers and contractors) to our clients and are therefore able to develop the most appropriate solution for our clients. </a:t>
            </a:r>
          </a:p>
          <a:p>
            <a:r>
              <a:rPr lang="en-US" sz="1000" dirty="0" smtClean="0">
                <a:latin typeface="Arial" pitchFamily="34" charset="0"/>
                <a:cs typeface="Arial" pitchFamily="34" charset="0"/>
              </a:rPr>
              <a:t> An established track record in security strategy and technology.</a:t>
            </a:r>
            <a:endParaRPr lang="en-US" sz="1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219536" y="304800"/>
            <a:ext cx="8391063"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Thanks for Your Interest</a:t>
            </a:r>
            <a:endParaRPr lang="en-US" b="1" dirty="0">
              <a:solidFill>
                <a:srgbClr val="FF0000"/>
              </a:solidFill>
            </a:endParaRPr>
          </a:p>
        </p:txBody>
      </p:sp>
      <p:sp>
        <p:nvSpPr>
          <p:cNvPr id="3" name="Content Placeholder 2"/>
          <p:cNvSpPr>
            <a:spLocks noGrp="1"/>
          </p:cNvSpPr>
          <p:nvPr>
            <p:ph sz="quarter" idx="1"/>
          </p:nvPr>
        </p:nvSpPr>
        <p:spPr>
          <a:xfrm>
            <a:off x="4114800" y="1676400"/>
            <a:ext cx="3276600" cy="4873752"/>
          </a:xfrm>
        </p:spPr>
        <p:txBody>
          <a:bodyPr>
            <a:normAutofit fontScale="70000" lnSpcReduction="20000"/>
          </a:bodyPr>
          <a:lstStyle/>
          <a:p>
            <a:pPr>
              <a:buNone/>
            </a:pPr>
            <a:r>
              <a:rPr lang="en-US" b="1" u="sng" dirty="0" smtClean="0">
                <a:latin typeface="Arial" pitchFamily="34" charset="0"/>
                <a:cs typeface="Arial" pitchFamily="34" charset="0"/>
              </a:rPr>
              <a:t>Contact US:</a:t>
            </a:r>
          </a:p>
          <a:p>
            <a:endParaRPr lang="en-US" b="1" dirty="0" smtClean="0">
              <a:latin typeface="Arial" pitchFamily="34" charset="0"/>
              <a:cs typeface="Arial" pitchFamily="34" charset="0"/>
            </a:endParaRPr>
          </a:p>
          <a:p>
            <a:pPr>
              <a:buNone/>
            </a:pPr>
            <a:endParaRPr lang="en-US" b="1" dirty="0" smtClean="0">
              <a:latin typeface="Arial" pitchFamily="34" charset="0"/>
              <a:cs typeface="Arial" pitchFamily="34" charset="0"/>
            </a:endParaRPr>
          </a:p>
          <a:p>
            <a:r>
              <a:rPr lang="en-US" b="1" dirty="0" smtClean="0">
                <a:latin typeface="Arial" pitchFamily="34" charset="0"/>
                <a:cs typeface="Arial" pitchFamily="34" charset="0"/>
              </a:rPr>
              <a:t>Joshua A. </a:t>
            </a:r>
            <a:r>
              <a:rPr lang="en-US" b="1" dirty="0" err="1" smtClean="0">
                <a:latin typeface="Arial" pitchFamily="34" charset="0"/>
                <a:cs typeface="Arial" pitchFamily="34" charset="0"/>
              </a:rPr>
              <a:t>Denila</a:t>
            </a:r>
            <a:endParaRPr lang="en-US" b="1" dirty="0" smtClean="0">
              <a:latin typeface="Arial" pitchFamily="34" charset="0"/>
              <a:cs typeface="Arial" pitchFamily="34" charset="0"/>
            </a:endParaRPr>
          </a:p>
          <a:p>
            <a:pPr>
              <a:buNone/>
            </a:pPr>
            <a:r>
              <a:rPr lang="en-US" b="1" dirty="0" smtClean="0">
                <a:latin typeface="Arial" pitchFamily="34" charset="0"/>
                <a:cs typeface="Arial" pitchFamily="34" charset="0"/>
              </a:rPr>
              <a:t>	+234-8033836341</a:t>
            </a:r>
          </a:p>
          <a:p>
            <a:pPr>
              <a:buNone/>
            </a:pPr>
            <a:endParaRPr lang="en-US" b="1" dirty="0" smtClean="0">
              <a:latin typeface="Arial" pitchFamily="34" charset="0"/>
              <a:cs typeface="Arial" pitchFamily="34" charset="0"/>
            </a:endParaRPr>
          </a:p>
          <a:p>
            <a:pPr>
              <a:buNone/>
            </a:pPr>
            <a:r>
              <a:rPr lang="en-US" b="1" dirty="0" smtClean="0">
                <a:latin typeface="Arial" pitchFamily="34" charset="0"/>
                <a:cs typeface="Arial" pitchFamily="34" charset="0"/>
              </a:rPr>
              <a:t>Scotia Nigeria Ltd.</a:t>
            </a:r>
          </a:p>
          <a:p>
            <a:pPr>
              <a:buNone/>
            </a:pPr>
            <a:r>
              <a:rPr lang="en-US" b="1" dirty="0" smtClean="0">
                <a:latin typeface="Arial" pitchFamily="34" charset="0"/>
                <a:cs typeface="Arial" pitchFamily="34" charset="0"/>
              </a:rPr>
              <a:t>Nigeria    00234 703 284 5561</a:t>
            </a:r>
          </a:p>
          <a:p>
            <a:pPr>
              <a:buNone/>
            </a:pPr>
            <a:r>
              <a:rPr lang="en-US" b="1" dirty="0" smtClean="0">
                <a:latin typeface="Arial" pitchFamily="34" charset="0"/>
                <a:cs typeface="Arial" pitchFamily="34" charset="0"/>
              </a:rPr>
              <a:t>		00234 818 360 5335</a:t>
            </a:r>
          </a:p>
          <a:p>
            <a:pPr>
              <a:buNone/>
            </a:pPr>
            <a:r>
              <a:rPr lang="en-US" b="1" dirty="0" smtClean="0">
                <a:latin typeface="Arial" pitchFamily="34" charset="0"/>
                <a:cs typeface="Arial" pitchFamily="34" charset="0"/>
              </a:rPr>
              <a:t>UK - Office        </a:t>
            </a:r>
          </a:p>
          <a:p>
            <a:pPr>
              <a:buNone/>
            </a:pPr>
            <a:r>
              <a:rPr lang="en-US" b="1" dirty="0" smtClean="0">
                <a:latin typeface="Arial" pitchFamily="34" charset="0"/>
                <a:cs typeface="Arial" pitchFamily="34" charset="0"/>
              </a:rPr>
              <a:t>00441 357520890</a:t>
            </a:r>
          </a:p>
          <a:p>
            <a:pPr>
              <a:buNone/>
            </a:pPr>
            <a:r>
              <a:rPr lang="en-US" b="1" dirty="0" smtClean="0">
                <a:latin typeface="Arial" pitchFamily="34" charset="0"/>
                <a:cs typeface="Arial" pitchFamily="34" charset="0"/>
              </a:rPr>
              <a:t>UK - GSM          </a:t>
            </a:r>
          </a:p>
          <a:p>
            <a:pPr>
              <a:buNone/>
            </a:pPr>
            <a:r>
              <a:rPr lang="en-US" b="1" dirty="0" smtClean="0">
                <a:latin typeface="Arial" pitchFamily="34" charset="0"/>
                <a:cs typeface="Arial" pitchFamily="34" charset="0"/>
              </a:rPr>
              <a:t>00447833738634</a:t>
            </a:r>
          </a:p>
          <a:p>
            <a:pPr>
              <a:buNone/>
            </a:pPr>
            <a:r>
              <a:rPr lang="en-US" b="1" dirty="0" smtClean="0">
                <a:latin typeface="Arial" pitchFamily="34" charset="0"/>
                <a:cs typeface="Arial" pitchFamily="34" charset="0"/>
              </a:rPr>
              <a:t>UAE - GSM        </a:t>
            </a:r>
          </a:p>
          <a:p>
            <a:pPr>
              <a:buNone/>
            </a:pPr>
            <a:r>
              <a:rPr lang="en-US" b="1" dirty="0" smtClean="0">
                <a:latin typeface="Arial" pitchFamily="34" charset="0"/>
                <a:cs typeface="Arial" pitchFamily="34" charset="0"/>
              </a:rPr>
              <a:t>00971 50 7499424     </a:t>
            </a:r>
          </a:p>
          <a:p>
            <a:pPr>
              <a:buNone/>
            </a:pPr>
            <a:r>
              <a:rPr lang="en-US" b="1" dirty="0" smtClean="0">
                <a:latin typeface="Arial" pitchFamily="34" charset="0"/>
                <a:cs typeface="Arial" pitchFamily="34" charset="0"/>
              </a:rPr>
              <a:t>Scotia Middle East FT Ltd.</a:t>
            </a:r>
          </a:p>
          <a:p>
            <a:pPr>
              <a:buNone/>
            </a:pPr>
            <a:r>
              <a:rPr lang="en-US" b="1" dirty="0" smtClean="0">
                <a:latin typeface="Arial" pitchFamily="34" charset="0"/>
                <a:cs typeface="Arial" pitchFamily="34" charset="0"/>
                <a:hlinkClick r:id="rId2"/>
              </a:rPr>
              <a:t>admin@scotia-world.com</a:t>
            </a:r>
            <a:endParaRPr lang="en-US" b="1" dirty="0" smtClean="0">
              <a:latin typeface="Arial" pitchFamily="34" charset="0"/>
              <a:cs typeface="Arial" pitchFamily="34" charset="0"/>
            </a:endParaRPr>
          </a:p>
          <a:p>
            <a:pPr>
              <a:buNone/>
            </a:pPr>
            <a:endParaRPr lang="en-US" b="1" dirty="0" smtClean="0">
              <a:latin typeface="Arial" pitchFamily="34" charset="0"/>
              <a:cs typeface="Arial" pitchFamily="34" charset="0"/>
            </a:endParaRPr>
          </a:p>
        </p:txBody>
      </p:sp>
      <p:pic>
        <p:nvPicPr>
          <p:cNvPr id="4" name="Picture 7" descr="Banner02"/>
          <p:cNvPicPr>
            <a:picLocks noChangeAspect="1" noChangeArrowheads="1"/>
          </p:cNvPicPr>
          <p:nvPr/>
        </p:nvPicPr>
        <p:blipFill>
          <a:blip r:embed="rId3" cstate="print"/>
          <a:srcRect r="2431" b="21739"/>
          <a:stretch>
            <a:fillRect/>
          </a:stretch>
        </p:blipFill>
        <p:spPr bwMode="auto">
          <a:xfrm>
            <a:off x="228600" y="1524000"/>
            <a:ext cx="2971800" cy="5334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2057400"/>
            <a:ext cx="8763000" cy="21721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354346" y="347662"/>
            <a:ext cx="8256254" cy="5824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228600" y="228600"/>
            <a:ext cx="8534400" cy="5510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7467600" cy="1143000"/>
          </a:xfrm>
        </p:spPr>
        <p:txBody>
          <a:bodyPr/>
          <a:lstStyle/>
          <a:p>
            <a:r>
              <a:rPr lang="en-US" dirty="0" smtClean="0">
                <a:solidFill>
                  <a:srgbClr val="FF0000"/>
                </a:solidFill>
              </a:rPr>
              <a:t>Technology Overview</a:t>
            </a:r>
            <a:endParaRPr lang="en-US" dirty="0">
              <a:solidFill>
                <a:srgbClr val="FF0000"/>
              </a:solidFill>
            </a:endParaRPr>
          </a:p>
        </p:txBody>
      </p:sp>
      <p:sp>
        <p:nvSpPr>
          <p:cNvPr id="3" name="Content Placeholder 2"/>
          <p:cNvSpPr>
            <a:spLocks noGrp="1"/>
          </p:cNvSpPr>
          <p:nvPr>
            <p:ph sz="quarter" idx="1"/>
          </p:nvPr>
        </p:nvSpPr>
        <p:spPr>
          <a:xfrm>
            <a:off x="457200" y="1984248"/>
            <a:ext cx="7467600" cy="4645152"/>
          </a:xfrm>
        </p:spPr>
        <p:txBody>
          <a:bodyPr>
            <a:normAutofit fontScale="70000" lnSpcReduction="20000"/>
          </a:bodyPr>
          <a:lstStyle/>
          <a:p>
            <a:r>
              <a:rPr lang="en-US" dirty="0" smtClean="0"/>
              <a:t>Our next-generation detection technology is far more advanced than any other commercial product on the market today. The cornerstone of our </a:t>
            </a:r>
            <a:r>
              <a:rPr lang="en-US" dirty="0" err="1" smtClean="0"/>
              <a:t>Atometry</a:t>
            </a:r>
            <a:r>
              <a:rPr lang="en-US" dirty="0" smtClean="0"/>
              <a:t> technology is our revolutionary </a:t>
            </a:r>
            <a:r>
              <a:rPr lang="en-US" dirty="0" err="1" smtClean="0"/>
              <a:t>stoichiometric</a:t>
            </a:r>
            <a:r>
              <a:rPr lang="en-US" dirty="0" smtClean="0"/>
              <a:t> detection system which can non-invasively, and in real time, accurately decode and decipher mass and chemicals through metal, concrete, steel and other barriers. </a:t>
            </a:r>
          </a:p>
          <a:p>
            <a:endParaRPr lang="en-US" dirty="0" smtClean="0"/>
          </a:p>
          <a:p>
            <a:r>
              <a:rPr lang="en-US" dirty="0" smtClean="0"/>
              <a:t>This technology enables our detection devices to not only “see” through barriers, but to also perform advanced chemical analysis. While traditional explosives identification requires up-close and dangerous interaction with an undefined threat, our non-invasive detection devices provide greater safety for first responders by identifying the exact threat from a remote location. </a:t>
            </a:r>
          </a:p>
          <a:p>
            <a:endParaRPr lang="en-US" dirty="0" smtClean="0"/>
          </a:p>
          <a:p>
            <a:r>
              <a:rPr lang="en-US" dirty="0" smtClean="0"/>
              <a:t>To our knowledge, our </a:t>
            </a:r>
            <a:r>
              <a:rPr lang="en-US" dirty="0" err="1" smtClean="0"/>
              <a:t>Atometer</a:t>
            </a:r>
            <a:r>
              <a:rPr lang="en-US" dirty="0" smtClean="0"/>
              <a:t> detection devices are the only products in the market with this sophisticated </a:t>
            </a:r>
            <a:r>
              <a:rPr lang="en-US" dirty="0" err="1" smtClean="0"/>
              <a:t>stoichiometric</a:t>
            </a:r>
            <a:r>
              <a:rPr lang="en-US" dirty="0" smtClean="0"/>
              <a:t> capability, making our detection devices the most accurate systems available today.</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0" y="0"/>
            <a:ext cx="9144000" cy="11144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Technology (continued)</a:t>
            </a:r>
            <a:endParaRPr lang="en-US" dirty="0">
              <a:solidFill>
                <a:srgbClr val="FF0000"/>
              </a:solidFill>
            </a:endParaRPr>
          </a:p>
        </p:txBody>
      </p:sp>
      <p:sp>
        <p:nvSpPr>
          <p:cNvPr id="3" name="Content Placeholder 2"/>
          <p:cNvSpPr>
            <a:spLocks noGrp="1"/>
          </p:cNvSpPr>
          <p:nvPr>
            <p:ph sz="quarter" idx="1"/>
          </p:nvPr>
        </p:nvSpPr>
        <p:spPr>
          <a:xfrm>
            <a:off x="457200" y="4419600"/>
            <a:ext cx="7620000" cy="2054352"/>
          </a:xfrm>
        </p:spPr>
        <p:txBody>
          <a:bodyPr>
            <a:normAutofit fontScale="55000" lnSpcReduction="20000"/>
          </a:bodyPr>
          <a:lstStyle/>
          <a:p>
            <a:endParaRPr lang="en-US" dirty="0" smtClean="0">
              <a:latin typeface="Arial" pitchFamily="34" charset="0"/>
              <a:cs typeface="Arial" pitchFamily="34" charset="0"/>
            </a:endParaRPr>
          </a:p>
          <a:p>
            <a:r>
              <a:rPr lang="en-US" dirty="0" smtClean="0">
                <a:latin typeface="Arial" pitchFamily="34" charset="0"/>
                <a:cs typeface="Arial" pitchFamily="34" charset="0"/>
              </a:rPr>
              <a:t>Our detection devices determine the chemical composition of a subject –– an abandoned suitcase, a suspected car bomb, etc. –– by irradiating it with fast neutrons which excite or activate its atomic structure causing the contents of the targeted object to emit gamma rays at varying energies. Gamma rays emitted by each substance carry unique chemical signatures. These signatures are then analyzed by our detectors as to the weight percentage of all elements present to decipher the chemical composition of the substance. Using our proprietary algorithms, a remote computer processes the data and yields a graph of the potential explosive or substance. The Graphical User Interface (GUI) tells the operator if explosives are present based on the ratios of elements, including Carbon, Nitrogen and Oxygen.</a:t>
            </a:r>
          </a:p>
          <a:p>
            <a:r>
              <a:rPr lang="en-US" b="1" dirty="0" smtClean="0"/>
              <a:t>A 97% percent Detection Accuracy Rate</a:t>
            </a:r>
          </a:p>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066800" y="1905000"/>
            <a:ext cx="6974099" cy="2609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152400"/>
            <a:ext cx="8915400" cy="1143000"/>
          </a:xfrm>
        </p:spPr>
        <p:txBody>
          <a:bodyPr/>
          <a:lstStyle/>
          <a:p>
            <a:pPr algn="l" eaLnBrk="1" hangingPunct="1">
              <a:defRPr/>
            </a:pPr>
            <a:r>
              <a:rPr lang="en-US" sz="2800" dirty="0" err="1" smtClean="0">
                <a:solidFill>
                  <a:srgbClr val="FF0000"/>
                </a:solidFill>
              </a:rPr>
              <a:t>Atometry</a:t>
            </a:r>
            <a:r>
              <a:rPr lang="en-US" sz="2800" baseline="70000" dirty="0" err="1" smtClean="0">
                <a:solidFill>
                  <a:srgbClr val="FF0000"/>
                </a:solidFill>
              </a:rPr>
              <a:t>TM</a:t>
            </a:r>
            <a:r>
              <a:rPr lang="en-US" sz="2800" baseline="70000" dirty="0" smtClean="0">
                <a:solidFill>
                  <a:srgbClr val="FF0000"/>
                </a:solidFill>
              </a:rPr>
              <a:t> </a:t>
            </a:r>
            <a:r>
              <a:rPr lang="en-US" sz="2800" dirty="0" smtClean="0">
                <a:solidFill>
                  <a:srgbClr val="FF0000"/>
                </a:solidFill>
              </a:rPr>
              <a:t>– “Over the Air Digital Chemistry”</a:t>
            </a:r>
          </a:p>
        </p:txBody>
      </p:sp>
      <p:sp>
        <p:nvSpPr>
          <p:cNvPr id="5" name="Rectangle 82"/>
          <p:cNvSpPr>
            <a:spLocks noChangeArrowheads="1"/>
          </p:cNvSpPr>
          <p:nvPr/>
        </p:nvSpPr>
        <p:spPr bwMode="auto">
          <a:xfrm>
            <a:off x="0" y="3352800"/>
            <a:ext cx="8613422"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lgn="l" eaLnBrk="1" hangingPunct="1">
              <a:lnSpc>
                <a:spcPct val="80000"/>
              </a:lnSpc>
              <a:spcBef>
                <a:spcPct val="20000"/>
              </a:spcBef>
              <a:buClr>
                <a:schemeClr val="hlink"/>
              </a:buClr>
              <a:buFontTx/>
              <a:buChar char="•"/>
              <a:defRPr/>
            </a:pPr>
            <a:r>
              <a:rPr lang="en-US" dirty="0">
                <a:effectLst>
                  <a:outerShdw blurRad="38100" dist="38100" dir="2700000" algn="tl">
                    <a:srgbClr val="C0C0C0"/>
                  </a:outerShdw>
                </a:effectLst>
                <a:latin typeface="Tahoma" pitchFamily="34" charset="0"/>
              </a:rPr>
              <a:t>Fast Neutron Activation Analysis</a:t>
            </a:r>
          </a:p>
          <a:p>
            <a:pPr marL="1143000" lvl="2" indent="-228600" algn="l" eaLnBrk="1" hangingPunct="1">
              <a:lnSpc>
                <a:spcPct val="80000"/>
              </a:lnSpc>
              <a:spcBef>
                <a:spcPct val="20000"/>
              </a:spcBef>
              <a:buClr>
                <a:schemeClr val="hlink"/>
              </a:buClr>
              <a:buFontTx/>
              <a:buChar char="•"/>
              <a:defRPr/>
            </a:pPr>
            <a:r>
              <a:rPr lang="en-US" sz="1600" dirty="0">
                <a:effectLst>
                  <a:outerShdw blurRad="38100" dist="38100" dir="2700000" algn="tl">
                    <a:srgbClr val="C0C0C0"/>
                  </a:outerShdw>
                </a:effectLst>
                <a:latin typeface="Tahoma" pitchFamily="34" charset="0"/>
              </a:rPr>
              <a:t>Ability to penetrate packaging and “see through” counter-measures, shielding masking or other barriers.</a:t>
            </a:r>
          </a:p>
          <a:p>
            <a:pPr marL="1143000" lvl="2" indent="-228600" algn="l" eaLnBrk="1" hangingPunct="1">
              <a:lnSpc>
                <a:spcPct val="80000"/>
              </a:lnSpc>
              <a:spcBef>
                <a:spcPct val="20000"/>
              </a:spcBef>
              <a:buClr>
                <a:schemeClr val="hlink"/>
              </a:buClr>
              <a:buFontTx/>
              <a:buChar char="•"/>
              <a:defRPr/>
            </a:pPr>
            <a:r>
              <a:rPr lang="en-US" sz="1600" dirty="0">
                <a:effectLst>
                  <a:outerShdw blurRad="38100" dist="38100" dir="2700000" algn="tl">
                    <a:srgbClr val="C0C0C0"/>
                  </a:outerShdw>
                </a:effectLst>
                <a:latin typeface="Tahoma" pitchFamily="34" charset="0"/>
              </a:rPr>
              <a:t>Non-invasive and non-destructive interrogation</a:t>
            </a:r>
          </a:p>
          <a:p>
            <a:pPr marL="1143000" lvl="2" indent="-228600" algn="l" eaLnBrk="1" hangingPunct="1">
              <a:lnSpc>
                <a:spcPct val="80000"/>
              </a:lnSpc>
              <a:spcBef>
                <a:spcPct val="20000"/>
              </a:spcBef>
              <a:buClr>
                <a:schemeClr val="hlink"/>
              </a:buClr>
              <a:defRPr/>
            </a:pPr>
            <a:endParaRPr lang="en-US" sz="1900" dirty="0">
              <a:effectLst>
                <a:outerShdw blurRad="38100" dist="38100" dir="2700000" algn="tl">
                  <a:srgbClr val="C0C0C0"/>
                </a:outerShdw>
              </a:effectLst>
              <a:latin typeface="Tahoma" pitchFamily="34" charset="0"/>
            </a:endParaRPr>
          </a:p>
          <a:p>
            <a:pPr marL="742950" lvl="1" indent="-285750" algn="l" eaLnBrk="1" hangingPunct="1">
              <a:lnSpc>
                <a:spcPct val="80000"/>
              </a:lnSpc>
              <a:spcBef>
                <a:spcPct val="20000"/>
              </a:spcBef>
              <a:buClr>
                <a:schemeClr val="hlink"/>
              </a:buClr>
              <a:buFontTx/>
              <a:buChar char="•"/>
              <a:defRPr/>
            </a:pPr>
            <a:r>
              <a:rPr lang="en-US" dirty="0">
                <a:effectLst>
                  <a:outerShdw blurRad="38100" dist="38100" dir="2700000" algn="tl">
                    <a:srgbClr val="C0C0C0"/>
                  </a:outerShdw>
                </a:effectLst>
                <a:latin typeface="Tahoma" pitchFamily="34" charset="0"/>
              </a:rPr>
              <a:t>Advanced High Energy Prompt Gamma Spectroscopy</a:t>
            </a:r>
          </a:p>
          <a:p>
            <a:pPr marL="1143000" lvl="2" indent="-228600" algn="l" eaLnBrk="1" hangingPunct="1">
              <a:lnSpc>
                <a:spcPct val="80000"/>
              </a:lnSpc>
              <a:spcBef>
                <a:spcPct val="20000"/>
              </a:spcBef>
              <a:buClr>
                <a:schemeClr val="hlink"/>
              </a:buClr>
              <a:buFontTx/>
              <a:buChar char="•"/>
              <a:defRPr/>
            </a:pPr>
            <a:r>
              <a:rPr lang="en-US" sz="1600" dirty="0">
                <a:effectLst>
                  <a:outerShdw blurRad="38100" dist="38100" dir="2700000" algn="tl">
                    <a:srgbClr val="C0C0C0"/>
                  </a:outerShdw>
                </a:effectLst>
                <a:latin typeface="Tahoma" pitchFamily="34" charset="0"/>
              </a:rPr>
              <a:t>“Chemical specific”, confirmatory detection</a:t>
            </a:r>
          </a:p>
          <a:p>
            <a:pPr marL="1143000" lvl="2" indent="-228600" algn="l" eaLnBrk="1" hangingPunct="1">
              <a:lnSpc>
                <a:spcPct val="80000"/>
              </a:lnSpc>
              <a:spcBef>
                <a:spcPct val="20000"/>
              </a:spcBef>
              <a:buClr>
                <a:schemeClr val="hlink"/>
              </a:buClr>
              <a:buFontTx/>
              <a:buChar char="•"/>
              <a:defRPr/>
            </a:pPr>
            <a:r>
              <a:rPr lang="en-US" sz="1600" dirty="0">
                <a:effectLst>
                  <a:outerShdw blurRad="38100" dist="38100" dir="2700000" algn="tl">
                    <a:srgbClr val="C0C0C0"/>
                  </a:outerShdw>
                </a:effectLst>
                <a:latin typeface="Tahoma" pitchFamily="34" charset="0"/>
              </a:rPr>
              <a:t>Proprietary “</a:t>
            </a:r>
            <a:r>
              <a:rPr lang="en-US" sz="1600" dirty="0" err="1">
                <a:effectLst>
                  <a:outerShdw blurRad="38100" dist="38100" dir="2700000" algn="tl">
                    <a:srgbClr val="C0C0C0"/>
                  </a:outerShdw>
                </a:effectLst>
                <a:latin typeface="Tahoma" pitchFamily="34" charset="0"/>
              </a:rPr>
              <a:t>stoichiometric</a:t>
            </a:r>
            <a:r>
              <a:rPr lang="en-US" sz="1600" dirty="0">
                <a:effectLst>
                  <a:outerShdw blurRad="38100" dist="38100" dir="2700000" algn="tl">
                    <a:srgbClr val="C0C0C0"/>
                  </a:outerShdw>
                </a:effectLst>
                <a:latin typeface="Tahoma" pitchFamily="34" charset="0"/>
              </a:rPr>
              <a:t>” technique” to decipher chemical formulas by weighting of elements present and matched to class of threat materials. </a:t>
            </a:r>
          </a:p>
          <a:p>
            <a:pPr marL="1143000" lvl="2" indent="-228600" algn="l" eaLnBrk="1" hangingPunct="1">
              <a:lnSpc>
                <a:spcPct val="80000"/>
              </a:lnSpc>
              <a:spcBef>
                <a:spcPct val="20000"/>
              </a:spcBef>
              <a:buClr>
                <a:schemeClr val="hlink"/>
              </a:buClr>
              <a:buFontTx/>
              <a:buChar char="•"/>
              <a:defRPr/>
            </a:pPr>
            <a:r>
              <a:rPr lang="en-US" sz="1600" dirty="0">
                <a:effectLst>
                  <a:outerShdw blurRad="38100" dist="38100" dir="2700000" algn="tl">
                    <a:srgbClr val="C0C0C0"/>
                  </a:outerShdw>
                </a:effectLst>
                <a:latin typeface="Tahoma" pitchFamily="34" charset="0"/>
              </a:rPr>
              <a:t>Unique volume selectivity with the ability to calculate risk based on mass.</a:t>
            </a:r>
          </a:p>
          <a:p>
            <a:pPr marL="1143000" lvl="2" indent="-228600" algn="l" eaLnBrk="1" hangingPunct="1">
              <a:lnSpc>
                <a:spcPct val="80000"/>
              </a:lnSpc>
              <a:spcBef>
                <a:spcPct val="20000"/>
              </a:spcBef>
              <a:buClr>
                <a:schemeClr val="hlink"/>
              </a:buClr>
              <a:buFontTx/>
              <a:buChar char="•"/>
              <a:defRPr/>
            </a:pPr>
            <a:r>
              <a:rPr lang="en-US" sz="1600" dirty="0">
                <a:effectLst>
                  <a:outerShdw blurRad="38100" dist="38100" dir="2700000" algn="tl">
                    <a:srgbClr val="C0C0C0"/>
                  </a:outerShdw>
                </a:effectLst>
                <a:latin typeface="Tahoma" pitchFamily="34" charset="0"/>
              </a:rPr>
              <a:t>Incorporation of the highest resolution detectors to significantly decrease false alarm rates (FAR).</a:t>
            </a:r>
          </a:p>
        </p:txBody>
      </p:sp>
      <p:pic>
        <p:nvPicPr>
          <p:cNvPr id="6" name="Picture 86" descr="Render01"/>
          <p:cNvPicPr>
            <a:picLocks noChangeAspect="1" noChangeArrowheads="1"/>
          </p:cNvPicPr>
          <p:nvPr/>
        </p:nvPicPr>
        <p:blipFill>
          <a:blip r:embed="rId2" cstate="print"/>
          <a:srcRect/>
          <a:stretch>
            <a:fillRect/>
          </a:stretch>
        </p:blipFill>
        <p:spPr bwMode="auto">
          <a:xfrm>
            <a:off x="1600200" y="1066800"/>
            <a:ext cx="5610578" cy="2300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4"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anim calcmode="lin" valueType="num">
                                      <p:cBhvr>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wipe(left)">
                                      <p:cBhvr>
                                        <p:cTn id="19" dur="10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wipe(left)">
                                      <p:cBhvr>
                                        <p:cTn id="24" dur="1000"/>
                                        <p:tgtEl>
                                          <p:spTgt spid="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4" presetClass="entr" presetSubtype="0" fill="hold" grpId="0"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fade">
                                      <p:cBhvr>
                                        <p:cTn id="29" dur="500"/>
                                        <p:tgtEl>
                                          <p:spTgt spid="5">
                                            <p:txEl>
                                              <p:pRg st="4" end="4"/>
                                            </p:txEl>
                                          </p:spTgt>
                                        </p:tgtEl>
                                      </p:cBhvr>
                                    </p:animEffect>
                                    <p:anim calcmode="lin" valueType="num">
                                      <p:cBhvr>
                                        <p:cTn id="30"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1" dur="500" fill="hold"/>
                                        <p:tgtEl>
                                          <p:spTgt spid="5">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Effect transition="in" filter="wipe(left)">
                                      <p:cBhvr>
                                        <p:cTn id="36" dur="1000"/>
                                        <p:tgtEl>
                                          <p:spTgt spid="5">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animEffect transition="in" filter="wipe(left)">
                                      <p:cBhvr>
                                        <p:cTn id="41" dur="1000"/>
                                        <p:tgtEl>
                                          <p:spTgt spid="5">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xEl>
                                              <p:pRg st="7" end="7"/>
                                            </p:txEl>
                                          </p:spTgt>
                                        </p:tgtEl>
                                        <p:attrNameLst>
                                          <p:attrName>style.visibility</p:attrName>
                                        </p:attrNameLst>
                                      </p:cBhvr>
                                      <p:to>
                                        <p:strVal val="visible"/>
                                      </p:to>
                                    </p:set>
                                    <p:animEffect transition="in" filter="wipe(left)">
                                      <p:cBhvr>
                                        <p:cTn id="46" dur="1000"/>
                                        <p:tgtEl>
                                          <p:spTgt spid="5">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5">
                                            <p:txEl>
                                              <p:pRg st="8" end="8"/>
                                            </p:txEl>
                                          </p:spTgt>
                                        </p:tgtEl>
                                        <p:attrNameLst>
                                          <p:attrName>style.visibility</p:attrName>
                                        </p:attrNameLst>
                                      </p:cBhvr>
                                      <p:to>
                                        <p:strVal val="visible"/>
                                      </p:to>
                                    </p:set>
                                    <p:animEffect transition="in" filter="wipe(left)">
                                      <p:cBhvr>
                                        <p:cTn id="51" dur="1000"/>
                                        <p:tgtEl>
                                          <p:spTgt spid="5">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6" presetClass="emph" presetSubtype="0" fill="hold" grpId="1" nodeType="clickEffect">
                                  <p:stCondLst>
                                    <p:cond delay="0"/>
                                  </p:stCondLst>
                                  <p:childTnLst>
                                    <p:animEffect transition="out" filter="fade">
                                      <p:cBhvr>
                                        <p:cTn id="55" dur="500" tmFilter="0, 0; .2, .5; .8, .5; 1, 0"/>
                                        <p:tgtEl>
                                          <p:spTgt spid="4"/>
                                        </p:tgtEl>
                                      </p:cBhvr>
                                    </p:animEffect>
                                    <p:animScale>
                                      <p:cBhvr>
                                        <p:cTn id="56"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467600" cy="1143000"/>
          </a:xfrm>
        </p:spPr>
        <p:txBody>
          <a:bodyPr/>
          <a:lstStyle/>
          <a:p>
            <a:r>
              <a:rPr lang="en-US" dirty="0" smtClean="0">
                <a:solidFill>
                  <a:srgbClr val="FF0000"/>
                </a:solidFill>
              </a:rPr>
              <a:t>What Does our solution offer</a:t>
            </a:r>
            <a:endParaRPr lang="en-US" dirty="0">
              <a:solidFill>
                <a:srgbClr val="FF0000"/>
              </a:solidFill>
            </a:endParaRPr>
          </a:p>
        </p:txBody>
      </p:sp>
      <p:sp>
        <p:nvSpPr>
          <p:cNvPr id="4" name="Rectangle 6"/>
          <p:cNvSpPr>
            <a:spLocks noChangeArrowheads="1"/>
          </p:cNvSpPr>
          <p:nvPr/>
        </p:nvSpPr>
        <p:spPr bwMode="auto">
          <a:xfrm>
            <a:off x="0" y="1828800"/>
            <a:ext cx="80772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lgn="l" eaLnBrk="1" hangingPunct="1">
              <a:spcBef>
                <a:spcPct val="20000"/>
              </a:spcBef>
              <a:buClr>
                <a:schemeClr val="hlink"/>
              </a:buClr>
              <a:buFontTx/>
              <a:buChar char="•"/>
              <a:defRPr/>
            </a:pPr>
            <a:r>
              <a:rPr lang="en-US" sz="1400" dirty="0">
                <a:effectLst>
                  <a:outerShdw blurRad="38100" dist="38100" dir="2700000" algn="tl">
                    <a:srgbClr val="C0C0C0"/>
                  </a:outerShdw>
                </a:effectLst>
                <a:latin typeface="Tahoma" pitchFamily="34" charset="0"/>
              </a:rPr>
              <a:t>Intelligent solution for real time, accurate detection and identification of explosives, </a:t>
            </a:r>
            <a:r>
              <a:rPr lang="en-US" sz="1400" dirty="0" err="1">
                <a:effectLst>
                  <a:outerShdw blurRad="38100" dist="38100" dir="2700000" algn="tl">
                    <a:srgbClr val="C0C0C0"/>
                  </a:outerShdw>
                </a:effectLst>
                <a:latin typeface="Tahoma" pitchFamily="34" charset="0"/>
              </a:rPr>
              <a:t>radionuclides</a:t>
            </a:r>
            <a:r>
              <a:rPr lang="en-US" sz="1400" dirty="0">
                <a:effectLst>
                  <a:outerShdw blurRad="38100" dist="38100" dir="2700000" algn="tl">
                    <a:srgbClr val="C0C0C0"/>
                  </a:outerShdw>
                </a:effectLst>
                <a:latin typeface="Tahoma" pitchFamily="34" charset="0"/>
              </a:rPr>
              <a:t>, special nuclear material (SNM) and other threat materials.</a:t>
            </a:r>
          </a:p>
          <a:p>
            <a:pPr marL="742950" lvl="1" indent="-285750" algn="l" eaLnBrk="1" hangingPunct="1">
              <a:spcBef>
                <a:spcPct val="20000"/>
              </a:spcBef>
              <a:buClr>
                <a:schemeClr val="hlink"/>
              </a:buClr>
              <a:buFontTx/>
              <a:buChar char="•"/>
              <a:defRPr/>
            </a:pPr>
            <a:endParaRPr lang="en-US" sz="1400" dirty="0">
              <a:effectLst>
                <a:outerShdw blurRad="38100" dist="38100" dir="2700000" algn="tl">
                  <a:srgbClr val="C0C0C0"/>
                </a:outerShdw>
              </a:effectLst>
              <a:latin typeface="Tahoma" pitchFamily="34" charset="0"/>
            </a:endParaRPr>
          </a:p>
          <a:p>
            <a:pPr marL="742950" lvl="1" indent="-285750" algn="l" eaLnBrk="1" hangingPunct="1">
              <a:spcBef>
                <a:spcPct val="20000"/>
              </a:spcBef>
              <a:buClr>
                <a:schemeClr val="hlink"/>
              </a:buClr>
              <a:buFontTx/>
              <a:buChar char="•"/>
              <a:defRPr/>
            </a:pPr>
            <a:r>
              <a:rPr lang="en-US" sz="1400" dirty="0">
                <a:effectLst>
                  <a:outerShdw blurRad="38100" dist="38100" dir="2700000" algn="tl">
                    <a:srgbClr val="C0C0C0"/>
                  </a:outerShdw>
                </a:effectLst>
                <a:latin typeface="Tahoma" pitchFamily="34" charset="0"/>
              </a:rPr>
              <a:t>Confirmatory results with highest levels of confidence or </a:t>
            </a:r>
            <a:r>
              <a:rPr lang="en-US" sz="1400" dirty="0" err="1">
                <a:effectLst>
                  <a:outerShdw blurRad="38100" dist="38100" dir="2700000" algn="tl">
                    <a:srgbClr val="C0C0C0"/>
                  </a:outerShdw>
                </a:effectLst>
                <a:latin typeface="Tahoma" pitchFamily="34" charset="0"/>
              </a:rPr>
              <a:t>PoD</a:t>
            </a:r>
            <a:r>
              <a:rPr lang="en-US" sz="1400" dirty="0">
                <a:effectLst>
                  <a:outerShdw blurRad="38100" dist="38100" dir="2700000" algn="tl">
                    <a:srgbClr val="C0C0C0"/>
                  </a:outerShdw>
                </a:effectLst>
                <a:latin typeface="Tahoma" pitchFamily="34" charset="0"/>
              </a:rPr>
              <a:t> (~97%) and minimal false alarm rates (~3%) in a matter of tens of seconds to several minutes.</a:t>
            </a:r>
          </a:p>
          <a:p>
            <a:pPr marL="742950" lvl="1" indent="-285750" algn="l" eaLnBrk="1" hangingPunct="1">
              <a:spcBef>
                <a:spcPct val="20000"/>
              </a:spcBef>
              <a:buClr>
                <a:schemeClr val="hlink"/>
              </a:buClr>
              <a:buFontTx/>
              <a:buChar char="•"/>
              <a:defRPr/>
            </a:pPr>
            <a:endParaRPr lang="en-US" sz="1400" dirty="0">
              <a:effectLst>
                <a:outerShdw blurRad="38100" dist="38100" dir="2700000" algn="tl">
                  <a:srgbClr val="C0C0C0"/>
                </a:outerShdw>
              </a:effectLst>
              <a:latin typeface="Tahoma" pitchFamily="34" charset="0"/>
            </a:endParaRPr>
          </a:p>
          <a:p>
            <a:pPr marL="742950" lvl="1" indent="-285750" algn="l" eaLnBrk="1" hangingPunct="1">
              <a:spcBef>
                <a:spcPct val="20000"/>
              </a:spcBef>
              <a:buClr>
                <a:schemeClr val="hlink"/>
              </a:buClr>
              <a:buFontTx/>
              <a:buChar char="•"/>
              <a:defRPr/>
            </a:pPr>
            <a:r>
              <a:rPr lang="en-US" sz="1400" dirty="0">
                <a:effectLst>
                  <a:outerShdw blurRad="38100" dist="38100" dir="2700000" algn="tl">
                    <a:srgbClr val="C0C0C0"/>
                  </a:outerShdw>
                </a:effectLst>
                <a:latin typeface="Tahoma" pitchFamily="34" charset="0"/>
              </a:rPr>
              <a:t>Non-invasive and non-destructive “chemical specific” screening of discrete targets, whether shielded, masked, or contained in closed containers.</a:t>
            </a:r>
          </a:p>
          <a:p>
            <a:pPr marL="742950" lvl="1" indent="-285750" algn="l" eaLnBrk="1" hangingPunct="1">
              <a:spcBef>
                <a:spcPct val="20000"/>
              </a:spcBef>
              <a:buClr>
                <a:schemeClr val="hlink"/>
              </a:buClr>
              <a:buFontTx/>
              <a:buChar char="•"/>
              <a:defRPr/>
            </a:pPr>
            <a:endParaRPr lang="en-US" sz="1400" dirty="0">
              <a:effectLst>
                <a:outerShdw blurRad="38100" dist="38100" dir="2700000" algn="tl">
                  <a:srgbClr val="C0C0C0"/>
                </a:outerShdw>
              </a:effectLst>
              <a:latin typeface="Tahoma" pitchFamily="34" charset="0"/>
            </a:endParaRPr>
          </a:p>
          <a:p>
            <a:pPr marL="742950" lvl="1" indent="-285750" algn="l" eaLnBrk="1" hangingPunct="1">
              <a:spcBef>
                <a:spcPct val="20000"/>
              </a:spcBef>
              <a:buClr>
                <a:schemeClr val="hlink"/>
              </a:buClr>
              <a:buFontTx/>
              <a:buChar char="•"/>
              <a:defRPr/>
            </a:pPr>
            <a:r>
              <a:rPr lang="en-US" sz="1400" dirty="0">
                <a:effectLst>
                  <a:outerShdw blurRad="38100" dist="38100" dir="2700000" algn="tl">
                    <a:srgbClr val="C0C0C0"/>
                  </a:outerShdw>
                </a:effectLst>
                <a:latin typeface="Tahoma" pitchFamily="34" charset="0"/>
              </a:rPr>
              <a:t>Quantifiable data for tactical decision making and strategic response, including composition and mass of threat materials, in a matter of minutes.</a:t>
            </a:r>
          </a:p>
          <a:p>
            <a:pPr marL="742950" lvl="1" indent="-285750" algn="l" eaLnBrk="1" hangingPunct="1">
              <a:spcBef>
                <a:spcPct val="20000"/>
              </a:spcBef>
              <a:buClr>
                <a:schemeClr val="hlink"/>
              </a:buClr>
              <a:buFontTx/>
              <a:buChar char="•"/>
              <a:defRPr/>
            </a:pPr>
            <a:endParaRPr lang="en-US" sz="1400" dirty="0">
              <a:effectLst>
                <a:outerShdw blurRad="38100" dist="38100" dir="2700000" algn="tl">
                  <a:srgbClr val="C0C0C0"/>
                </a:outerShdw>
              </a:effectLst>
              <a:latin typeface="Tahoma" pitchFamily="34" charset="0"/>
            </a:endParaRPr>
          </a:p>
          <a:p>
            <a:pPr marL="742950" lvl="1" indent="-285750" algn="l" eaLnBrk="1" hangingPunct="1">
              <a:spcBef>
                <a:spcPct val="20000"/>
              </a:spcBef>
              <a:buClr>
                <a:schemeClr val="hlink"/>
              </a:buClr>
              <a:buFontTx/>
              <a:buChar char="•"/>
              <a:defRPr/>
            </a:pPr>
            <a:r>
              <a:rPr lang="en-US" sz="1400" dirty="0">
                <a:effectLst>
                  <a:outerShdw blurRad="38100" dist="38100" dir="2700000" algn="tl">
                    <a:srgbClr val="C0C0C0"/>
                  </a:outerShdw>
                </a:effectLst>
                <a:latin typeface="Tahoma" pitchFamily="34" charset="0"/>
              </a:rPr>
              <a:t>Automated remote screening of threat materials providing greater operator safety and security. </a:t>
            </a:r>
          </a:p>
          <a:p>
            <a:pPr marL="742950" lvl="1" indent="-285750" algn="l" eaLnBrk="1" hangingPunct="1">
              <a:spcBef>
                <a:spcPct val="20000"/>
              </a:spcBef>
              <a:buClr>
                <a:schemeClr val="hlink"/>
              </a:buClr>
              <a:buFontTx/>
              <a:buChar char="•"/>
              <a:defRPr/>
            </a:pPr>
            <a:endParaRPr lang="en-US" sz="1400" dirty="0">
              <a:effectLst>
                <a:outerShdw blurRad="38100" dist="38100" dir="2700000" algn="tl">
                  <a:srgbClr val="C0C0C0"/>
                </a:outerShdw>
              </a:effectLst>
              <a:latin typeface="Tahoma" pitchFamily="34" charset="0"/>
            </a:endParaRPr>
          </a:p>
          <a:p>
            <a:pPr marL="742950" lvl="1" indent="-285750" algn="l" eaLnBrk="1" hangingPunct="1">
              <a:spcBef>
                <a:spcPct val="20000"/>
              </a:spcBef>
              <a:buClr>
                <a:schemeClr val="hlink"/>
              </a:buClr>
              <a:buFontTx/>
              <a:buChar char="•"/>
              <a:defRPr/>
            </a:pPr>
            <a:r>
              <a:rPr lang="en-US" sz="1400" dirty="0">
                <a:effectLst>
                  <a:outerShdw blurRad="38100" dist="38100" dir="2700000" algn="tl">
                    <a:srgbClr val="C0C0C0"/>
                  </a:outerShdw>
                </a:effectLst>
                <a:latin typeface="Tahoma" pitchFamily="34" charset="0"/>
              </a:rPr>
              <a:t>Ability to scan large areas by way of motorized tower and density locator.</a:t>
            </a:r>
          </a:p>
          <a:p>
            <a:pPr marL="742950" lvl="1" indent="-285750" algn="l" eaLnBrk="1" hangingPunct="1">
              <a:spcBef>
                <a:spcPct val="20000"/>
              </a:spcBef>
              <a:buClr>
                <a:schemeClr val="hlink"/>
              </a:buClr>
              <a:buFontTx/>
              <a:buChar char="•"/>
              <a:defRPr/>
            </a:pPr>
            <a:endParaRPr lang="en-US" sz="1400" dirty="0">
              <a:effectLst>
                <a:outerShdw blurRad="38100" dist="38100" dir="2700000" algn="tl">
                  <a:srgbClr val="C0C0C0"/>
                </a:outerShdw>
              </a:effectLst>
              <a:latin typeface="Tahoma" pitchFamily="34" charset="0"/>
            </a:endParaRPr>
          </a:p>
          <a:p>
            <a:pPr marL="742950" lvl="1" indent="-285750" algn="l" eaLnBrk="1" hangingPunct="1">
              <a:spcBef>
                <a:spcPct val="20000"/>
              </a:spcBef>
              <a:buClr>
                <a:schemeClr val="hlink"/>
              </a:buClr>
              <a:buFontTx/>
              <a:buChar char="•"/>
              <a:defRPr/>
            </a:pPr>
            <a:r>
              <a:rPr lang="en-US" sz="1400" dirty="0">
                <a:effectLst>
                  <a:outerShdw blurRad="38100" dist="38100" dir="2700000" algn="tl">
                    <a:srgbClr val="C0C0C0"/>
                  </a:outerShdw>
                </a:effectLst>
                <a:latin typeface="Tahoma" pitchFamily="34" charset="0"/>
              </a:rPr>
              <a:t>Digital (Non-analog) data transmission over TCP/IP allowing information sharing, collection and archival for forensic, training, and incident auditing purposes, as well as data integration in advanced command and control systems.</a:t>
            </a:r>
          </a:p>
          <a:p>
            <a:pPr marL="742950" lvl="1" indent="-285750" algn="l" eaLnBrk="1" hangingPunct="1">
              <a:spcBef>
                <a:spcPct val="20000"/>
              </a:spcBef>
              <a:buClr>
                <a:schemeClr val="hlink"/>
              </a:buClr>
              <a:buFontTx/>
              <a:buChar char="•"/>
              <a:defRPr/>
            </a:pPr>
            <a:endParaRPr lang="en-US" sz="1400" dirty="0">
              <a:effectLst>
                <a:outerShdw blurRad="38100" dist="38100" dir="2700000" algn="tl">
                  <a:srgbClr val="C0C0C0"/>
                </a:outerShdw>
              </a:effectLst>
              <a:latin typeface="Tahoma" pitchFamily="34" charset="0"/>
            </a:endParaRPr>
          </a:p>
          <a:p>
            <a:pPr marL="742950" lvl="1" indent="-285750" algn="l" eaLnBrk="1" hangingPunct="1">
              <a:spcBef>
                <a:spcPct val="20000"/>
              </a:spcBef>
              <a:buClr>
                <a:schemeClr val="hlink"/>
              </a:buClr>
              <a:buFontTx/>
              <a:buChar char="•"/>
              <a:defRPr/>
            </a:pPr>
            <a:endParaRPr lang="en-US" sz="1400" dirty="0">
              <a:effectLst>
                <a:outerShdw blurRad="38100" dist="38100" dir="2700000" algn="tl">
                  <a:srgbClr val="C0C0C0"/>
                </a:outerShdw>
              </a:effectLst>
              <a:latin typeface="Tahoma" pitchFamily="34" charset="0"/>
            </a:endParaRPr>
          </a:p>
          <a:p>
            <a:pPr marL="742950" lvl="1" indent="-285750" algn="l" eaLnBrk="1" hangingPunct="1">
              <a:spcBef>
                <a:spcPct val="20000"/>
              </a:spcBef>
              <a:buClr>
                <a:schemeClr val="hlink"/>
              </a:buClr>
              <a:buFontTx/>
              <a:buChar char="•"/>
              <a:defRPr/>
            </a:pPr>
            <a:endParaRPr lang="en-US" sz="1400" dirty="0">
              <a:effectLst>
                <a:outerShdw blurRad="38100" dist="38100" dir="2700000" algn="tl">
                  <a:srgbClr val="C0C0C0"/>
                </a:outerShdw>
              </a:effectLst>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1000"/>
                                        <p:tgtEl>
                                          <p:spTgt spid="4">
                                            <p:txEl>
                                              <p:pRg st="8" end="8"/>
                                            </p:txEl>
                                          </p:spTgt>
                                        </p:tgtEl>
                                      </p:cBhvr>
                                    </p:animEffect>
                                    <p:anim calcmode="lin" valueType="num">
                                      <p:cBhvr>
                                        <p:cTn id="36"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8" end="8"/>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fade">
                                      <p:cBhvr>
                                        <p:cTn id="42" dur="1000"/>
                                        <p:tgtEl>
                                          <p:spTgt spid="4">
                                            <p:txEl>
                                              <p:pRg st="10" end="10"/>
                                            </p:txEl>
                                          </p:spTgt>
                                        </p:tgtEl>
                                      </p:cBhvr>
                                    </p:animEffect>
                                    <p:anim calcmode="lin" valueType="num">
                                      <p:cBhvr>
                                        <p:cTn id="43"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10" end="10"/>
                                            </p:txEl>
                                          </p:spTgt>
                                        </p:tgtEl>
                                        <p:attrNameLst>
                                          <p:attrName>ppt_y</p:attrName>
                                        </p:attrNameLst>
                                      </p:cBhvr>
                                      <p:tavLst>
                                        <p:tav tm="0">
                                          <p:val>
                                            <p:strVal val="#ppt_y+.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4">
                                            <p:txEl>
                                              <p:pRg st="12" end="12"/>
                                            </p:txEl>
                                          </p:spTgt>
                                        </p:tgtEl>
                                        <p:attrNameLst>
                                          <p:attrName>style.visibility</p:attrName>
                                        </p:attrNameLst>
                                      </p:cBhvr>
                                      <p:to>
                                        <p:strVal val="visible"/>
                                      </p:to>
                                    </p:set>
                                    <p:animEffect transition="in" filter="fade">
                                      <p:cBhvr>
                                        <p:cTn id="49" dur="1000"/>
                                        <p:tgtEl>
                                          <p:spTgt spid="4">
                                            <p:txEl>
                                              <p:pRg st="12" end="12"/>
                                            </p:txEl>
                                          </p:spTgt>
                                        </p:tgtEl>
                                      </p:cBhvr>
                                    </p:animEffect>
                                    <p:anim calcmode="lin" valueType="num">
                                      <p:cBhvr>
                                        <p:cTn id="50"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12" end="1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2482</TotalTime>
  <Words>1315</Words>
  <Application>Microsoft Office PowerPoint</Application>
  <PresentationFormat>On-screen Show (4:3)</PresentationFormat>
  <Paragraphs>101</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Aharoni</vt:lpstr>
      <vt:lpstr>Arial</vt:lpstr>
      <vt:lpstr>Arial Black</vt:lpstr>
      <vt:lpstr>Century Schoolbook</vt:lpstr>
      <vt:lpstr>Tahoma</vt:lpstr>
      <vt:lpstr>Wingdings</vt:lpstr>
      <vt:lpstr>Wingdings 2</vt:lpstr>
      <vt:lpstr>Oriel</vt:lpstr>
      <vt:lpstr>Intelligent Non-Invasive Bomb Detection Solutions for the federal government of nigeria</vt:lpstr>
      <vt:lpstr>About Us</vt:lpstr>
      <vt:lpstr>PowerPoint Presentation</vt:lpstr>
      <vt:lpstr>PowerPoint Presentation</vt:lpstr>
      <vt:lpstr>PowerPoint Presentation</vt:lpstr>
      <vt:lpstr>Technology Overview</vt:lpstr>
      <vt:lpstr>Technology (continued)</vt:lpstr>
      <vt:lpstr>AtometryTM – “Over the Air Digital Chemistry”</vt:lpstr>
      <vt:lpstr>What Does our solution offer</vt:lpstr>
      <vt:lpstr>Performance</vt:lpstr>
      <vt:lpstr>Explosive Element Detection Screen</vt:lpstr>
      <vt:lpstr>Product Summary</vt:lpstr>
      <vt:lpstr>PowerPoint Presentation</vt:lpstr>
      <vt:lpstr>PowerPoint Presentation</vt:lpstr>
      <vt:lpstr>Car Bomb Finder 3C4</vt:lpstr>
      <vt:lpstr>Advanced Detection Techniques</vt:lpstr>
      <vt:lpstr>Lowcost Long Range Weapons &amp; Explosives Detector</vt:lpstr>
      <vt:lpstr>Highest Quality Hand Held Bomb/Weapons detector</vt:lpstr>
      <vt:lpstr>PowerPoint Presentation</vt:lpstr>
      <vt:lpstr>PowerPoint Presentation</vt:lpstr>
      <vt:lpstr>Thanks for Your Interest</vt:lpstr>
      <vt:lpstr>PowerPoint Presentation</vt:lpstr>
    </vt:vector>
  </TitlesOfParts>
  <Company>HyperCom Network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Intelligent Non-Invasive Bomb Detection Solutions for the federal government of nigeria</dc:title>
  <dc:creator>Joshua Denila</dc:creator>
  <cp:lastModifiedBy>James Sharp</cp:lastModifiedBy>
  <cp:revision>13</cp:revision>
  <dcterms:created xsi:type="dcterms:W3CDTF">2011-09-21T17:12:51Z</dcterms:created>
  <dcterms:modified xsi:type="dcterms:W3CDTF">2017-02-19T13:01:32Z</dcterms:modified>
</cp:coreProperties>
</file>